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6"/>
  </p:notesMasterIdLst>
  <p:handoutMasterIdLst>
    <p:handoutMasterId r:id="rId7"/>
  </p:handoutMasterIdLst>
  <p:sldIdLst>
    <p:sldId id="258" r:id="rId2"/>
    <p:sldId id="259" r:id="rId3"/>
    <p:sldId id="260" r:id="rId4"/>
    <p:sldId id="261" r:id="rId5"/>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9" autoAdjust="0"/>
    <p:restoredTop sz="91197" autoAdjust="0"/>
  </p:normalViewPr>
  <p:slideViewPr>
    <p:cSldViewPr snapToGrid="0">
      <p:cViewPr>
        <p:scale>
          <a:sx n="33" d="100"/>
          <a:sy n="33" d="100"/>
        </p:scale>
        <p:origin x="354" y="-1662"/>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ADB16E-25C2-6046-A11D-68C385894C20}" type="datetimeFigureOut">
              <a:rPr lang="en-US" smtClean="0"/>
              <a:t>4/18/2019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1ED958-3F06-E144-A96D-59908911B46D}" type="slidenum">
              <a:rPr lang="en-US" smtClean="0"/>
              <a:t>‹#›</a:t>
            </a:fld>
            <a:endParaRPr lang="en-US"/>
          </a:p>
        </p:txBody>
      </p:sp>
    </p:spTree>
    <p:extLst>
      <p:ext uri="{BB962C8B-B14F-4D97-AF65-F5344CB8AC3E}">
        <p14:creationId xmlns:p14="http://schemas.microsoft.com/office/powerpoint/2010/main" val="1034466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32DC-02F1-F64F-A350-4A851C35CA03}" type="datetimeFigureOut">
              <a:rPr lang="en-US" smtClean="0"/>
              <a:t>4/18/2019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B992D-959C-3042-8559-B35731047796}" type="slidenum">
              <a:rPr lang="en-US" smtClean="0"/>
              <a:t>‹#›</a:t>
            </a:fld>
            <a:endParaRPr lang="en-US"/>
          </a:p>
        </p:txBody>
      </p:sp>
    </p:spTree>
    <p:extLst>
      <p:ext uri="{BB962C8B-B14F-4D97-AF65-F5344CB8AC3E}">
        <p14:creationId xmlns:p14="http://schemas.microsoft.com/office/powerpoint/2010/main" val="977598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2B992D-959C-3042-8559-B35731047796}" type="slidenum">
              <a:rPr lang="en-US" smtClean="0"/>
              <a:t>3</a:t>
            </a:fld>
            <a:endParaRPr lang="en-US"/>
          </a:p>
        </p:txBody>
      </p:sp>
    </p:spTree>
    <p:extLst>
      <p:ext uri="{BB962C8B-B14F-4D97-AF65-F5344CB8AC3E}">
        <p14:creationId xmlns:p14="http://schemas.microsoft.com/office/powerpoint/2010/main" val="9236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20807681" y="5615669"/>
            <a:ext cx="23111208" cy="23970250"/>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2560323" y="2560322"/>
            <a:ext cx="29542622" cy="14996165"/>
          </a:xfrm>
        </p:spPr>
        <p:txBody>
          <a:bodyPr anchor="b">
            <a:normAutofit/>
          </a:bodyPr>
          <a:lstStyle>
            <a:lvl1pPr algn="l">
              <a:defRPr sz="21120">
                <a:effectLst/>
              </a:defRPr>
            </a:lvl1pPr>
          </a:lstStyle>
          <a:p>
            <a:r>
              <a:rPr lang="en-US"/>
              <a:t>Click to edit Master title style</a:t>
            </a:r>
            <a:endParaRPr lang="en-US" dirty="0"/>
          </a:p>
        </p:txBody>
      </p:sp>
      <p:sp>
        <p:nvSpPr>
          <p:cNvPr id="3" name="Subtitle 2"/>
          <p:cNvSpPr>
            <a:spLocks noGrp="1"/>
          </p:cNvSpPr>
          <p:nvPr>
            <p:ph type="subTitle" idx="1"/>
          </p:nvPr>
        </p:nvSpPr>
        <p:spPr>
          <a:xfrm>
            <a:off x="2560320" y="18450566"/>
            <a:ext cx="23780400" cy="9184637"/>
          </a:xfrm>
        </p:spPr>
        <p:txBody>
          <a:bodyPr anchor="t">
            <a:normAutofit/>
          </a:bodyPr>
          <a:lstStyle>
            <a:lvl1pPr marL="0" indent="0" algn="l">
              <a:buNone/>
              <a:defRPr sz="9600">
                <a:solidFill>
                  <a:schemeClr val="bg2">
                    <a:lumMod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1698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2560320" y="2560320"/>
            <a:ext cx="38770560" cy="1499616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9" name="Text Placeholder 9"/>
          <p:cNvSpPr>
            <a:spLocks noGrp="1"/>
          </p:cNvSpPr>
          <p:nvPr>
            <p:ph type="body" sz="quarter" idx="14"/>
          </p:nvPr>
        </p:nvSpPr>
        <p:spPr>
          <a:xfrm>
            <a:off x="3657609" y="18450562"/>
            <a:ext cx="34950394" cy="2194560"/>
          </a:xfrm>
        </p:spPr>
        <p:txBody>
          <a:bodyPr anchor="t">
            <a:normAutofit/>
          </a:bodyPr>
          <a:lstStyle>
            <a:lvl1pPr marL="0" indent="0">
              <a:buFontTx/>
              <a:buNone/>
              <a:defRPr sz="7680"/>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476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8770560" cy="13898880"/>
          </a:xfrm>
        </p:spPr>
        <p:txBody>
          <a:bodyPr anchor="ctr">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19751040"/>
            <a:ext cx="30641050" cy="9144000"/>
          </a:xfrm>
        </p:spPr>
        <p:txBody>
          <a:bodyPr anchor="ctr">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78065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161" y="2560320"/>
            <a:ext cx="32926978"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20642" y="16459200"/>
            <a:ext cx="30731842" cy="2316480"/>
          </a:xfrm>
        </p:spPr>
        <p:txBody>
          <a:bodyPr anchor="ctr"/>
          <a:lstStyle>
            <a:lvl1pPr marL="0" indent="0">
              <a:buFontTx/>
              <a:buNone/>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560322" y="20645136"/>
            <a:ext cx="30635333" cy="8249904"/>
          </a:xfrm>
        </p:spPr>
        <p:txBody>
          <a:bodyPr anchor="ctr">
            <a:normAutofit/>
          </a:bodyPr>
          <a:lstStyle>
            <a:lvl1pPr marL="0" indent="0" algn="l">
              <a:buNone/>
              <a:defRPr sz="960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531002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0322" y="16459200"/>
            <a:ext cx="30635333" cy="8147520"/>
          </a:xfrm>
        </p:spPr>
        <p:txBody>
          <a:bodyPr anchor="b">
            <a:normAutofit/>
          </a:bodyPr>
          <a:lstStyle>
            <a:lvl1pPr algn="l">
              <a:defRPr sz="13440" b="0" cap="all"/>
            </a:lvl1pPr>
          </a:lstStyle>
          <a:p>
            <a:r>
              <a:rPr lang="en-US"/>
              <a:t>Click to edit Master title style</a:t>
            </a:r>
            <a:endParaRPr lang="en-US" dirty="0"/>
          </a:p>
        </p:txBody>
      </p:sp>
      <p:sp>
        <p:nvSpPr>
          <p:cNvPr id="3" name="Text Placeholder 2"/>
          <p:cNvSpPr>
            <a:spLocks noGrp="1"/>
          </p:cNvSpPr>
          <p:nvPr>
            <p:ph type="body" idx="1"/>
          </p:nvPr>
        </p:nvSpPr>
        <p:spPr>
          <a:xfrm>
            <a:off x="2560320" y="24638307"/>
            <a:ext cx="30641050" cy="4256731"/>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0144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4110163" y="2560320"/>
            <a:ext cx="32926973" cy="13898880"/>
          </a:xfrm>
        </p:spPr>
        <p:txBody>
          <a:bodyPr anchor="ctr">
            <a:normAutofit/>
          </a:bodyPr>
          <a:lstStyle>
            <a:lvl1pPr algn="l">
              <a:defRPr sz="134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2" y="18653760"/>
            <a:ext cx="30635333" cy="5039357"/>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3774400"/>
            <a:ext cx="30635328" cy="5120640"/>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1097283" y="3410995"/>
            <a:ext cx="2195131" cy="2806925"/>
          </a:xfrm>
          <a:prstGeom prst="rect">
            <a:avLst/>
          </a:prstGeom>
        </p:spPr>
        <p:txBody>
          <a:bodyPr vert="horz" lIns="438912" tIns="219456" rIns="438912" bIns="219456" rtlCol="0" anchor="ctr">
            <a:noAutofit/>
          </a:bodyPr>
          <a:lstStyle/>
          <a:p>
            <a:pPr lvl="0"/>
            <a:r>
              <a:rPr lang="en-US" sz="38400" dirty="0">
                <a:solidFill>
                  <a:schemeClr val="tx1"/>
                </a:solidFill>
                <a:effectLst/>
              </a:rPr>
              <a:t>“</a:t>
            </a:r>
          </a:p>
        </p:txBody>
      </p:sp>
      <p:sp>
        <p:nvSpPr>
          <p:cNvPr id="15" name="TextBox 14"/>
          <p:cNvSpPr txBox="1"/>
          <p:nvPr/>
        </p:nvSpPr>
        <p:spPr>
          <a:xfrm>
            <a:off x="36941763" y="13289285"/>
            <a:ext cx="2195131" cy="2806925"/>
          </a:xfrm>
          <a:prstGeom prst="rect">
            <a:avLst/>
          </a:prstGeom>
        </p:spPr>
        <p:txBody>
          <a:bodyPr vert="horz" lIns="438912" tIns="219456" rIns="438912" bIns="219456" rtlCol="0" anchor="ctr">
            <a:noAutofit/>
          </a:bodyPr>
          <a:lstStyle/>
          <a:p>
            <a:pPr lvl="0" algn="r"/>
            <a:r>
              <a:rPr lang="en-US" sz="38400" dirty="0">
                <a:solidFill>
                  <a:schemeClr val="tx1"/>
                </a:solidFill>
                <a:effectLst/>
              </a:rPr>
              <a:t>”</a:t>
            </a:r>
          </a:p>
        </p:txBody>
      </p:sp>
    </p:spTree>
    <p:extLst>
      <p:ext uri="{BB962C8B-B14F-4D97-AF65-F5344CB8AC3E}">
        <p14:creationId xmlns:p14="http://schemas.microsoft.com/office/powerpoint/2010/main" val="173573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60320" y="2560320"/>
            <a:ext cx="36123158" cy="13898880"/>
          </a:xfrm>
        </p:spPr>
        <p:txBody>
          <a:bodyPr vert="horz" lIns="91440" tIns="45720" rIns="91440" bIns="45720" rtlCol="0" anchor="ctr">
            <a:normAutofit/>
          </a:bodyPr>
          <a:lstStyle>
            <a:lvl1pPr>
              <a:defRPr lang="en-US" sz="1344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2560322" y="18856963"/>
            <a:ext cx="30635333" cy="4023360"/>
          </a:xfrm>
        </p:spPr>
        <p:txBody>
          <a:bodyPr vert="horz" lIns="91440" tIns="45720" rIns="91440" bIns="45720" rtlCol="0" anchor="b">
            <a:normAutofit/>
          </a:bodyPr>
          <a:lstStyle>
            <a:lvl1pPr>
              <a:buNone/>
              <a:defRPr lang="en-US" sz="9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2560320" y="22880330"/>
            <a:ext cx="30635328" cy="601471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9712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lgn="l">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2" y="2560325"/>
            <a:ext cx="31463362" cy="1808481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04153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518749" y="2560320"/>
            <a:ext cx="9812131" cy="21214080"/>
          </a:xfrm>
        </p:spPr>
        <p:txBody>
          <a:bodyPr vert="eaVert">
            <a:normAutofit/>
          </a:bodyPr>
          <a:lstStyle>
            <a:lvl1pPr>
              <a:defRPr sz="1344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560320" y="2560320"/>
            <a:ext cx="28080058" cy="263347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30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lstStyle/>
          <a:p>
            <a:r>
              <a:rPr lang="en-US"/>
              <a:t>Click to edit Master title style</a:t>
            </a:r>
            <a:endParaRPr lang="en-US" dirty="0"/>
          </a:p>
        </p:txBody>
      </p:sp>
      <p:sp>
        <p:nvSpPr>
          <p:cNvPr id="3" name="Content Placeholder 2"/>
          <p:cNvSpPr>
            <a:spLocks noGrp="1"/>
          </p:cNvSpPr>
          <p:nvPr>
            <p:ph idx="1"/>
          </p:nvPr>
        </p:nvSpPr>
        <p:spPr>
          <a:xfrm>
            <a:off x="2560322" y="2560320"/>
            <a:ext cx="31463362" cy="18084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440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60320" y="9509757"/>
            <a:ext cx="30731846" cy="11135362"/>
          </a:xfrm>
        </p:spPr>
        <p:txBody>
          <a:bodyPr anchor="b">
            <a:normAutofit/>
          </a:bodyPr>
          <a:lstStyle>
            <a:lvl1pPr algn="l">
              <a:defRPr sz="15360" b="0" cap="all"/>
            </a:lvl1pPr>
          </a:lstStyle>
          <a:p>
            <a:r>
              <a:rPr lang="en-US"/>
              <a:t>Click to edit Master title style</a:t>
            </a:r>
            <a:endParaRPr lang="en-US" dirty="0"/>
          </a:p>
        </p:txBody>
      </p:sp>
      <p:sp>
        <p:nvSpPr>
          <p:cNvPr id="3" name="Text Placeholder 2"/>
          <p:cNvSpPr>
            <a:spLocks noGrp="1"/>
          </p:cNvSpPr>
          <p:nvPr>
            <p:ph type="body" idx="1"/>
          </p:nvPr>
        </p:nvSpPr>
        <p:spPr>
          <a:xfrm>
            <a:off x="2560322" y="21539201"/>
            <a:ext cx="30731842" cy="7355842"/>
          </a:xfrm>
        </p:spPr>
        <p:txBody>
          <a:bodyPr anchor="t">
            <a:normAutofit/>
          </a:bodyPr>
          <a:lstStyle>
            <a:lvl1pPr marL="0" indent="0" algn="l">
              <a:buNone/>
              <a:defRPr sz="8640">
                <a:solidFill>
                  <a:schemeClr val="bg2">
                    <a:lumMod val="7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250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11" name="Content Placeholder 3"/>
          <p:cNvSpPr>
            <a:spLocks noGrp="1"/>
          </p:cNvSpPr>
          <p:nvPr>
            <p:ph sz="half" idx="13"/>
          </p:nvPr>
        </p:nvSpPr>
        <p:spPr>
          <a:xfrm>
            <a:off x="2560322" y="2560322"/>
            <a:ext cx="18959842" cy="1808480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22379338" y="2560320"/>
            <a:ext cx="18951542" cy="1804416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124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Text Placeholder 2"/>
          <p:cNvSpPr>
            <a:spLocks noGrp="1"/>
          </p:cNvSpPr>
          <p:nvPr>
            <p:ph type="body" idx="1"/>
          </p:nvPr>
        </p:nvSpPr>
        <p:spPr>
          <a:xfrm>
            <a:off x="3657605" y="2560320"/>
            <a:ext cx="17840957" cy="2926080"/>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560317" y="5486402"/>
            <a:ext cx="18938242" cy="1515872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3304079" y="2720342"/>
            <a:ext cx="18067445" cy="2766058"/>
          </a:xfrm>
        </p:spPr>
        <p:txBody>
          <a:bodyPr anchor="b">
            <a:noAutofit/>
          </a:bodyPr>
          <a:lstStyle>
            <a:lvl1pPr marL="0" indent="0">
              <a:buNone/>
              <a:defRPr sz="11520" b="0" cap="all">
                <a:solidFill>
                  <a:schemeClr val="tx1"/>
                </a:solidFill>
              </a:defRPr>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379340" y="5486400"/>
            <a:ext cx="18992184" cy="1511808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345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322" y="21579840"/>
            <a:ext cx="31463362" cy="7315200"/>
          </a:xfrm>
        </p:spPr>
        <p:txBody>
          <a:bodyPr>
            <a:normAutofit/>
          </a:bodyPr>
          <a:lstStyle>
            <a:lvl1pPr>
              <a:defRPr sz="1536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6776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962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009602" y="2560320"/>
            <a:ext cx="15361920" cy="7315200"/>
          </a:xfrm>
        </p:spPr>
        <p:txBody>
          <a:bodyPr anchor="b">
            <a:normAutofit/>
          </a:bodyPr>
          <a:lstStyle>
            <a:lvl1pPr algn="l">
              <a:defRPr sz="9600" b="0"/>
            </a:lvl1pPr>
          </a:lstStyle>
          <a:p>
            <a:r>
              <a:rPr lang="en-US"/>
              <a:t>Click to edit Master title style</a:t>
            </a:r>
            <a:endParaRPr lang="en-US" dirty="0"/>
          </a:p>
        </p:txBody>
      </p:sp>
      <p:sp>
        <p:nvSpPr>
          <p:cNvPr id="3" name="Content Placeholder 2"/>
          <p:cNvSpPr>
            <a:spLocks noGrp="1"/>
          </p:cNvSpPr>
          <p:nvPr>
            <p:ph idx="1"/>
          </p:nvPr>
        </p:nvSpPr>
        <p:spPr>
          <a:xfrm>
            <a:off x="2560318" y="2560320"/>
            <a:ext cx="21306024" cy="263347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009602" y="10607052"/>
            <a:ext cx="15361920" cy="10038082"/>
          </a:xfrm>
        </p:spPr>
        <p:txBody>
          <a:bodyPr anchor="t">
            <a:normAutofit/>
          </a:bodyPr>
          <a:lstStyle>
            <a:lvl1pPr marL="0" indent="0">
              <a:buNone/>
              <a:defRPr sz="768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57807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79840" y="6949440"/>
            <a:ext cx="17103638" cy="5486400"/>
          </a:xfrm>
        </p:spPr>
        <p:txBody>
          <a:bodyPr anchor="b">
            <a:normAutofit/>
          </a:bodyPr>
          <a:lstStyle>
            <a:lvl1pPr algn="l">
              <a:defRPr sz="1152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3657600" y="4389120"/>
            <a:ext cx="15748675" cy="2304288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1580932" y="13167360"/>
            <a:ext cx="17108270" cy="9997440"/>
          </a:xfrm>
        </p:spPr>
        <p:txBody>
          <a:bodyPr anchor="t">
            <a:normAutofit/>
          </a:bodyPr>
          <a:lstStyle>
            <a:lvl1pPr marL="0" indent="0">
              <a:buNone/>
              <a:defRPr sz="864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4/18/2019</a:t>
            </a:fld>
            <a:endParaRPr lang="en-US"/>
          </a:p>
        </p:txBody>
      </p:sp>
      <p:sp>
        <p:nvSpPr>
          <p:cNvPr id="6" name="Footer Placeholder 5"/>
          <p:cNvSpPr>
            <a:spLocks noGrp="1"/>
          </p:cNvSpPr>
          <p:nvPr>
            <p:ph type="ftr" sz="quarter" idx="11"/>
          </p:nvPr>
        </p:nvSpPr>
        <p:spPr>
          <a:xfrm>
            <a:off x="2560320" y="29626562"/>
            <a:ext cx="27896275" cy="1752600"/>
          </a:xfr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0783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32019240" y="18694404"/>
            <a:ext cx="11858189" cy="12760958"/>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2560322" y="21579840"/>
            <a:ext cx="31463362" cy="7315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60322" y="2560325"/>
            <a:ext cx="31463362" cy="1808481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665179" y="29626577"/>
            <a:ext cx="5762222" cy="1752600"/>
          </a:xfrm>
          <a:prstGeom prst="rect">
            <a:avLst/>
          </a:prstGeom>
        </p:spPr>
        <p:txBody>
          <a:bodyPr vert="horz" lIns="91440" tIns="45720" rIns="91440" bIns="45720" rtlCol="0" anchor="t"/>
          <a:lstStyle>
            <a:lvl1pPr algn="r">
              <a:defRPr sz="4800" b="0" i="0">
                <a:solidFill>
                  <a:schemeClr val="bg2">
                    <a:lumMod val="50000"/>
                  </a:schemeClr>
                </a:solidFill>
                <a:effectLst/>
                <a:latin typeface="+mn-lt"/>
              </a:defRPr>
            </a:lvl1pPr>
          </a:lstStyle>
          <a:p>
            <a:fld id="{846CE7D5-CF57-46EF-B807-FDD0502418D4}" type="datetimeFigureOut">
              <a:rPr lang="en-US" smtClean="0"/>
              <a:t>4/18/2019</a:t>
            </a:fld>
            <a:endParaRPr lang="en-US"/>
          </a:p>
        </p:txBody>
      </p:sp>
      <p:sp>
        <p:nvSpPr>
          <p:cNvPr id="5" name="Footer Placeholder 4"/>
          <p:cNvSpPr>
            <a:spLocks noGrp="1"/>
          </p:cNvSpPr>
          <p:nvPr>
            <p:ph type="ftr" sz="quarter" idx="3"/>
          </p:nvPr>
        </p:nvSpPr>
        <p:spPr>
          <a:xfrm>
            <a:off x="2560320" y="29626562"/>
            <a:ext cx="27896275" cy="1752600"/>
          </a:xfrm>
          <a:prstGeom prst="rect">
            <a:avLst/>
          </a:prstGeom>
        </p:spPr>
        <p:txBody>
          <a:bodyPr vert="horz" lIns="91440" tIns="45720" rIns="91440" bIns="45720" rtlCol="0" anchor="t"/>
          <a:lstStyle>
            <a:lvl1pPr algn="l">
              <a:defRPr sz="48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37317247" y="26776697"/>
            <a:ext cx="4113154" cy="3215640"/>
          </a:xfrm>
          <a:prstGeom prst="rect">
            <a:avLst/>
          </a:prstGeom>
        </p:spPr>
        <p:txBody>
          <a:bodyPr vert="horz" lIns="91440" tIns="45720" rIns="91440" bIns="45720" rtlCol="0" anchor="b"/>
          <a:lstStyle>
            <a:lvl1pPr algn="r">
              <a:defRPr sz="1344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657179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2194560" rtl="0" eaLnBrk="1" latinLnBrk="0" hangingPunct="1">
        <a:spcBef>
          <a:spcPct val="0"/>
        </a:spcBef>
        <a:buNone/>
        <a:defRPr sz="1536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37160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9600" kern="1200" cap="none">
          <a:solidFill>
            <a:schemeClr val="bg2">
              <a:lumMod val="75000"/>
            </a:schemeClr>
          </a:solidFill>
          <a:effectLst/>
          <a:latin typeface="+mn-lt"/>
          <a:ea typeface="+mn-ea"/>
          <a:cs typeface="+mn-cs"/>
        </a:defRPr>
      </a:lvl1pPr>
      <a:lvl2pPr marL="356616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8640" kern="1200" cap="none">
          <a:solidFill>
            <a:schemeClr val="bg2">
              <a:lumMod val="75000"/>
            </a:schemeClr>
          </a:solidFill>
          <a:effectLst/>
          <a:latin typeface="+mn-lt"/>
          <a:ea typeface="+mn-ea"/>
          <a:cs typeface="+mn-cs"/>
        </a:defRPr>
      </a:lvl2pPr>
      <a:lvl3pPr marL="5760720" indent="-137160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7680" kern="1200" cap="none">
          <a:solidFill>
            <a:schemeClr val="bg2">
              <a:lumMod val="75000"/>
            </a:schemeClr>
          </a:solidFill>
          <a:effectLst/>
          <a:latin typeface="+mn-lt"/>
          <a:ea typeface="+mn-ea"/>
          <a:cs typeface="+mn-cs"/>
        </a:defRPr>
      </a:lvl3pPr>
      <a:lvl4pPr marL="740664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4pPr>
      <a:lvl5pPr marL="9601200" indent="-82296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5pPr>
      <a:lvl6pPr marL="1207008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6pPr>
      <a:lvl7pPr marL="1426464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7pPr>
      <a:lvl8pPr marL="1645920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8pPr>
      <a:lvl9pPr marL="18653760" indent="-1097280" algn="l" defTabSz="2194560" rtl="0" eaLnBrk="1" latinLnBrk="0" hangingPunct="1">
        <a:spcBef>
          <a:spcPct val="20000"/>
        </a:spcBef>
        <a:spcAft>
          <a:spcPts val="2880"/>
        </a:spcAft>
        <a:buClr>
          <a:schemeClr val="tx1"/>
        </a:buClr>
        <a:buSzPct val="80000"/>
        <a:buFont typeface="Wingdings 3" panose="05040102010807070707" pitchFamily="18" charset="2"/>
        <a:buChar char=""/>
        <a:defRPr sz="6720" kern="1200" cap="none">
          <a:solidFill>
            <a:schemeClr val="bg2">
              <a:lumMod val="75000"/>
            </a:schemeClr>
          </a:solidFill>
          <a:effectLst/>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jpe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36.png"/><Relationship Id="rId26" Type="http://schemas.openxmlformats.org/officeDocument/2006/relationships/image" Target="../media/image14.jpeg"/><Relationship Id="rId3" Type="http://schemas.openxmlformats.org/officeDocument/2006/relationships/image" Target="../media/image2.png"/><Relationship Id="rId21" Type="http://schemas.openxmlformats.org/officeDocument/2006/relationships/image" Target="../media/image38.PNG"/><Relationship Id="rId7" Type="http://schemas.openxmlformats.org/officeDocument/2006/relationships/image" Target="../media/image15.png"/><Relationship Id="rId12" Type="http://schemas.openxmlformats.org/officeDocument/2006/relationships/image" Target="../media/image10.png"/><Relationship Id="rId17" Type="http://schemas.openxmlformats.org/officeDocument/2006/relationships/image" Target="../media/image12.jpeg"/><Relationship Id="rId25"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image" Target="../media/image35.jpe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png"/><Relationship Id="rId24" Type="http://schemas.openxmlformats.org/officeDocument/2006/relationships/image" Target="../media/image40.png"/><Relationship Id="rId5" Type="http://schemas.openxmlformats.org/officeDocument/2006/relationships/image" Target="../media/image4.png"/><Relationship Id="rId15" Type="http://schemas.openxmlformats.org/officeDocument/2006/relationships/image" Target="../media/image34.jpeg"/><Relationship Id="rId23" Type="http://schemas.openxmlformats.org/officeDocument/2006/relationships/image" Target="../media/image18.png"/><Relationship Id="rId28" Type="http://schemas.openxmlformats.org/officeDocument/2006/relationships/image" Target="../media/image17.png"/><Relationship Id="rId10" Type="http://schemas.openxmlformats.org/officeDocument/2006/relationships/image" Target="../media/image8.png"/><Relationship Id="rId19" Type="http://schemas.openxmlformats.org/officeDocument/2006/relationships/image" Target="../media/image13.jp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33.jpg"/><Relationship Id="rId22" Type="http://schemas.openxmlformats.org/officeDocument/2006/relationships/image" Target="../media/image39.PNG"/><Relationship Id="rId27"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image" Target="../media/image1.png"/><Relationship Id="rId21" Type="http://schemas.openxmlformats.org/officeDocument/2006/relationships/image" Target="../media/image54.png"/><Relationship Id="rId7" Type="http://schemas.openxmlformats.org/officeDocument/2006/relationships/image" Target="../media/image3.png"/><Relationship Id="rId12" Type="http://schemas.openxmlformats.org/officeDocument/2006/relationships/image" Target="../media/image46.png"/><Relationship Id="rId17" Type="http://schemas.openxmlformats.org/officeDocument/2006/relationships/image" Target="../media/image50.png"/><Relationship Id="rId2" Type="http://schemas.openxmlformats.org/officeDocument/2006/relationships/notesSlide" Target="../notesSlides/notesSlide1.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45.jpeg"/><Relationship Id="rId24" Type="http://schemas.openxmlformats.org/officeDocument/2006/relationships/image" Target="../media/image57.png"/><Relationship Id="rId5" Type="http://schemas.openxmlformats.org/officeDocument/2006/relationships/image" Target="../media/image5.png"/><Relationship Id="rId15" Type="http://schemas.openxmlformats.org/officeDocument/2006/relationships/image" Target="../media/image48.png"/><Relationship Id="rId23" Type="http://schemas.openxmlformats.org/officeDocument/2006/relationships/image" Target="../media/image56.PNG"/><Relationship Id="rId10" Type="http://schemas.openxmlformats.org/officeDocument/2006/relationships/image" Target="../media/image44.jpeg"/><Relationship Id="rId19" Type="http://schemas.openxmlformats.org/officeDocument/2006/relationships/image" Target="../media/image52.png"/><Relationship Id="rId4" Type="http://schemas.openxmlformats.org/officeDocument/2006/relationships/image" Target="../media/image4.png"/><Relationship Id="rId9" Type="http://schemas.openxmlformats.org/officeDocument/2006/relationships/image" Target="../media/image43.jpeg"/><Relationship Id="rId14" Type="http://schemas.openxmlformats.org/officeDocument/2006/relationships/image" Target="../media/image21.png"/><Relationship Id="rId22" Type="http://schemas.openxmlformats.org/officeDocument/2006/relationships/image" Target="../media/image55.jpeg"/></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6" y="23364780"/>
            <a:ext cx="1747644"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5" y="330047"/>
            <a:ext cx="3671743" cy="1722545"/>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5" y="417994"/>
            <a:ext cx="4861556"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32357" y="10024840"/>
            <a:ext cx="12196840" cy="8137050"/>
          </a:xfrm>
          <a:prstGeom prst="rect">
            <a:avLst/>
          </a:prstGeom>
          <a:solidFill>
            <a:schemeClr val="tx2"/>
          </a:solidFill>
          <a:ln>
            <a:solidFill>
              <a:schemeClr val="bg1"/>
            </a:solidFill>
          </a:ln>
        </p:spPr>
        <p:txBody>
          <a:bodyPr wrap="square" rtlCol="0" anchor="t">
            <a:noAutofit/>
          </a:bodyPr>
          <a:lstStyle/>
          <a:p>
            <a:pPr algn="ctr" fontAlgn="base"/>
            <a:r>
              <a:rPr lang="en-US" sz="4800" b="1" dirty="0" smtClean="0">
                <a:solidFill>
                  <a:schemeClr val="bg1"/>
                </a:solidFill>
                <a:latin typeface="Times New Roman" panose="02020603050405020304" pitchFamily="18" charset="0"/>
                <a:cs typeface="Times New Roman" panose="02020603050405020304" pitchFamily="18" charset="0"/>
              </a:rPr>
              <a:t>The 3 Year Plan</a:t>
            </a:r>
          </a:p>
          <a:p>
            <a:pPr algn="ctr" fontAlgn="base"/>
            <a:endParaRPr lang="en-US" sz="4800" b="1" dirty="0">
              <a:solidFill>
                <a:schemeClr val="bg1"/>
              </a:solidFill>
              <a:latin typeface="Times New Roman" panose="02020603050405020304" pitchFamily="18" charset="0"/>
              <a:cs typeface="Times New Roman" panose="02020603050405020304" pitchFamily="18" charset="0"/>
            </a:endParaRP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3" y="557368"/>
            <a:ext cx="12109693" cy="1842932"/>
          </a:xfrm>
          <a:prstGeom prst="rect">
            <a:avLst/>
          </a:prstGeom>
          <a:noFill/>
        </p:spPr>
        <p:txBody>
          <a:bodyPr wrap="square" rtlCol="0">
            <a:noAutofit/>
          </a:bodyPr>
          <a:lstStyle/>
          <a:p>
            <a:pPr algn="ctr"/>
            <a:r>
              <a:rPr lang="en-US" sz="2800" dirty="0">
                <a:solidFill>
                  <a:schemeClr val="bg1"/>
                </a:solidFill>
                <a:latin typeface="Optima" charset="0"/>
                <a:ea typeface="Optima" charset="0"/>
                <a:cs typeface="Optima" charset="0"/>
              </a:rPr>
              <a:t>Department of Mechanical Engineering</a:t>
            </a:r>
          </a:p>
          <a:p>
            <a:pPr algn="ctr"/>
            <a:r>
              <a:rPr lang="en-US" sz="2800"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800" dirty="0">
                <a:solidFill>
                  <a:schemeClr val="bg1"/>
                </a:solidFill>
                <a:latin typeface="Optima" charset="0"/>
                <a:ea typeface="Optima" charset="0"/>
                <a:cs typeface="Optima" charset="0"/>
              </a:rPr>
              <a:t>Advisor: Dr. Todd Gross</a:t>
            </a:r>
          </a:p>
          <a:p>
            <a:pPr algn="ctr"/>
            <a:endParaRPr lang="en-US" sz="2800" dirty="0">
              <a:solidFill>
                <a:schemeClr val="bg1"/>
              </a:solidFill>
            </a:endParaRPr>
          </a:p>
        </p:txBody>
      </p:sp>
      <p:sp>
        <p:nvSpPr>
          <p:cNvPr id="58" name="TextBox 57">
            <a:extLst>
              <a:ext uri="{FF2B5EF4-FFF2-40B4-BE49-F238E27FC236}">
                <a16:creationId xmlns:a16="http://schemas.microsoft.com/office/drawing/2014/main" id="{5BB03A6E-0C82-1343-939A-4C3F1380C6D6}"/>
              </a:ext>
            </a:extLst>
          </p:cNvPr>
          <p:cNvSpPr txBox="1"/>
          <p:nvPr/>
        </p:nvSpPr>
        <p:spPr>
          <a:xfrm>
            <a:off x="13848161" y="29782039"/>
            <a:ext cx="15361470" cy="2334072"/>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Times New Roman" panose="02020603050405020304" pitchFamily="18" charset="0"/>
                <a:ea typeface="Optima" charset="0"/>
                <a:cs typeface="Times New Roman" panose="02020603050405020304" pitchFamily="18" charset="0"/>
              </a:rPr>
              <a:t>Acknowledgments</a:t>
            </a:r>
          </a:p>
          <a:p>
            <a:pPr algn="ctr"/>
            <a:r>
              <a:rPr lang="en-US" sz="2800" dirty="0" smtClean="0">
                <a:solidFill>
                  <a:schemeClr val="bg1"/>
                </a:solidFill>
                <a:latin typeface="Optima"/>
                <a:ea typeface="Optima" charset="0"/>
                <a:cs typeface="Optima" charset="0"/>
              </a:rPr>
              <a:t>A </a:t>
            </a:r>
            <a:r>
              <a:rPr lang="en-US" sz="2800" dirty="0">
                <a:solidFill>
                  <a:schemeClr val="bg1"/>
                </a:solidFill>
                <a:latin typeface="Optima"/>
                <a:ea typeface="Optima" charset="0"/>
                <a:cs typeface="Optima" charset="0"/>
              </a:rPr>
              <a:t>huge thanks to all the members of UNH SEDS, Scott Campbell, Dr. Ivo Nedyalkov, Dr. Alireza Ebadi, Sheldon Parent, Chief Dean, Ronald O’Keefe, TURBOCAM International, Reilly </a:t>
            </a:r>
            <a:r>
              <a:rPr lang="en-US" sz="2800" dirty="0" smtClean="0">
                <a:solidFill>
                  <a:schemeClr val="bg1"/>
                </a:solidFill>
                <a:latin typeface="Optima"/>
                <a:ea typeface="Optima" charset="0"/>
                <a:cs typeface="Optima" charset="0"/>
              </a:rPr>
              <a:t>Webb, the UNH Makerspace </a:t>
            </a:r>
            <a:r>
              <a:rPr lang="en-US" sz="2800" dirty="0">
                <a:solidFill>
                  <a:schemeClr val="bg1"/>
                </a:solidFill>
                <a:latin typeface="Optima"/>
                <a:ea typeface="Optima" charset="0"/>
                <a:cs typeface="Optima" charset="0"/>
              </a:rPr>
              <a:t>and our advisor Dr. Todd Gross for all the support </a:t>
            </a: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7002322"/>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Who We Are</a:t>
            </a:r>
          </a:p>
          <a:p>
            <a:pPr marL="914400" lvl="1" indent="-457200" fontAlgn="base">
              <a:buFont typeface="Arial" panose="020B0604020202020204" pitchFamily="34" charset="0"/>
              <a:buChar char="•"/>
            </a:pPr>
            <a:r>
              <a:rPr lang="en-US" sz="2800" dirty="0" smtClean="0">
                <a:solidFill>
                  <a:schemeClr val="bg1"/>
                </a:solidFill>
              </a:rPr>
              <a:t>A </a:t>
            </a:r>
            <a:r>
              <a:rPr lang="en-US" sz="2800" dirty="0">
                <a:solidFill>
                  <a:schemeClr val="bg1"/>
                </a:solidFill>
              </a:rPr>
              <a:t>second year engineering organization comprised of students of all classes and CEPS majors</a:t>
            </a:r>
          </a:p>
          <a:p>
            <a:pPr marL="914400" lvl="1" indent="-457200" fontAlgn="base">
              <a:buFont typeface="Arial" panose="020B0604020202020204" pitchFamily="34" charset="0"/>
              <a:buChar char="•"/>
            </a:pPr>
            <a:r>
              <a:rPr lang="en-US" sz="2800" dirty="0">
                <a:solidFill>
                  <a:schemeClr val="bg1"/>
                </a:solidFill>
              </a:rPr>
              <a:t>A primary engineering goal of pursuing the art of high power rocketry with custom-made hybrid </a:t>
            </a:r>
            <a:r>
              <a:rPr lang="en-US" sz="2800" dirty="0" smtClean="0">
                <a:solidFill>
                  <a:schemeClr val="bg1"/>
                </a:solidFill>
              </a:rPr>
              <a:t>engines</a:t>
            </a:r>
            <a:endParaRPr lang="en-US" sz="2800" b="1" dirty="0">
              <a:solidFill>
                <a:schemeClr val="bg1"/>
              </a:solidFill>
            </a:endParaRPr>
          </a:p>
        </p:txBody>
      </p:sp>
      <p:sp>
        <p:nvSpPr>
          <p:cNvPr id="7" name="TextBox 6"/>
          <p:cNvSpPr txBox="1"/>
          <p:nvPr/>
        </p:nvSpPr>
        <p:spPr>
          <a:xfrm>
            <a:off x="14053701" y="3697521"/>
            <a:ext cx="5578793" cy="2369880"/>
          </a:xfrm>
          <a:prstGeom prst="rect">
            <a:avLst/>
          </a:prstGeom>
          <a:noFill/>
        </p:spPr>
        <p:txBody>
          <a:bodyPr wrap="square" rtlCol="0">
            <a:spAutoFit/>
          </a:bodyPr>
          <a:lstStyle/>
          <a:p>
            <a:r>
              <a:rPr lang="en-US" sz="3600" u="sng" dirty="0">
                <a:solidFill>
                  <a:schemeClr val="bg1"/>
                </a:solidFill>
              </a:rPr>
              <a:t>Oxidizer Tank</a:t>
            </a:r>
          </a:p>
          <a:p>
            <a:r>
              <a:rPr lang="en-US" sz="2800" dirty="0">
                <a:solidFill>
                  <a:schemeClr val="bg1"/>
                </a:solidFill>
              </a:rPr>
              <a:t>A highly pressurized vessel that </a:t>
            </a:r>
          </a:p>
          <a:p>
            <a:r>
              <a:rPr lang="en-US" sz="2800" dirty="0">
                <a:solidFill>
                  <a:schemeClr val="bg1"/>
                </a:solidFill>
              </a:rPr>
              <a:t>contains liquid Nitrous Oxide, </a:t>
            </a:r>
          </a:p>
          <a:p>
            <a:r>
              <a:rPr lang="en-US" sz="2800" dirty="0">
                <a:solidFill>
                  <a:schemeClr val="bg1"/>
                </a:solidFill>
              </a:rPr>
              <a:t>acting as our oxidizer within </a:t>
            </a:r>
          </a:p>
          <a:p>
            <a:r>
              <a:rPr lang="en-US" sz="2800" dirty="0">
                <a:solidFill>
                  <a:schemeClr val="bg1"/>
                </a:solidFill>
              </a:rPr>
              <a:t>the combustion chamber</a:t>
            </a:r>
          </a:p>
        </p:txBody>
      </p:sp>
      <p:sp>
        <p:nvSpPr>
          <p:cNvPr id="9" name="TextBox 8"/>
          <p:cNvSpPr txBox="1"/>
          <p:nvPr/>
        </p:nvSpPr>
        <p:spPr>
          <a:xfrm>
            <a:off x="23984873" y="5988294"/>
            <a:ext cx="5408276" cy="3231654"/>
          </a:xfrm>
          <a:prstGeom prst="rect">
            <a:avLst/>
          </a:prstGeom>
          <a:noFill/>
        </p:spPr>
        <p:txBody>
          <a:bodyPr wrap="square" rtlCol="0">
            <a:spAutoFit/>
          </a:bodyPr>
          <a:lstStyle/>
          <a:p>
            <a:r>
              <a:rPr lang="en-US" sz="3600" u="sng" dirty="0">
                <a:solidFill>
                  <a:schemeClr val="bg1"/>
                </a:solidFill>
              </a:rPr>
              <a:t>Flow Regulator</a:t>
            </a:r>
          </a:p>
          <a:p>
            <a:r>
              <a:rPr lang="en-US" sz="2800" dirty="0">
                <a:solidFill>
                  <a:schemeClr val="bg1"/>
                </a:solidFill>
              </a:rPr>
              <a:t>A motorized valve that monitors flow regulation </a:t>
            </a:r>
          </a:p>
          <a:p>
            <a:r>
              <a:rPr lang="en-US" sz="2800" dirty="0">
                <a:solidFill>
                  <a:schemeClr val="bg1"/>
                </a:solidFill>
              </a:rPr>
              <a:t>of the oxidizer into the injection plate controlled </a:t>
            </a:r>
          </a:p>
          <a:p>
            <a:r>
              <a:rPr lang="en-US" sz="2800" dirty="0">
                <a:solidFill>
                  <a:schemeClr val="bg1"/>
                </a:solidFill>
              </a:rPr>
              <a:t>by an electric motor and </a:t>
            </a:r>
          </a:p>
          <a:p>
            <a:r>
              <a:rPr lang="en-US" sz="2800" dirty="0">
                <a:solidFill>
                  <a:schemeClr val="bg1"/>
                </a:solidFill>
              </a:rPr>
              <a:t>an Arduino.</a:t>
            </a:r>
          </a:p>
        </p:txBody>
      </p:sp>
      <p:sp>
        <p:nvSpPr>
          <p:cNvPr id="10" name="TextBox 9"/>
          <p:cNvSpPr txBox="1"/>
          <p:nvPr/>
        </p:nvSpPr>
        <p:spPr>
          <a:xfrm>
            <a:off x="14108228" y="9854217"/>
            <a:ext cx="5252445" cy="3231654"/>
          </a:xfrm>
          <a:prstGeom prst="rect">
            <a:avLst/>
          </a:prstGeom>
          <a:noFill/>
        </p:spPr>
        <p:txBody>
          <a:bodyPr wrap="square" rtlCol="0">
            <a:spAutoFit/>
          </a:bodyPr>
          <a:lstStyle/>
          <a:p>
            <a:r>
              <a:rPr lang="en-US" sz="3600" u="sng" dirty="0">
                <a:solidFill>
                  <a:schemeClr val="bg1"/>
                </a:solidFill>
              </a:rPr>
              <a:t>Injection Plate</a:t>
            </a:r>
          </a:p>
          <a:p>
            <a:r>
              <a:rPr lang="en-US" sz="2800" dirty="0">
                <a:solidFill>
                  <a:schemeClr val="bg1"/>
                </a:solidFill>
              </a:rPr>
              <a:t>Responsible for providing desired oxidizer flow into the combustion chamber with the assistance of the impinging plate</a:t>
            </a:r>
          </a:p>
          <a:p>
            <a:endParaRPr lang="en-US" sz="2800" dirty="0">
              <a:solidFill>
                <a:schemeClr val="bg1"/>
              </a:solidFill>
            </a:endParaRPr>
          </a:p>
        </p:txBody>
      </p:sp>
      <p:sp>
        <p:nvSpPr>
          <p:cNvPr id="12" name="TextBox 11"/>
          <p:cNvSpPr txBox="1"/>
          <p:nvPr/>
        </p:nvSpPr>
        <p:spPr>
          <a:xfrm>
            <a:off x="13848161" y="16324447"/>
            <a:ext cx="5437183" cy="2800767"/>
          </a:xfrm>
          <a:prstGeom prst="rect">
            <a:avLst/>
          </a:prstGeom>
          <a:noFill/>
        </p:spPr>
        <p:txBody>
          <a:bodyPr wrap="square" rtlCol="0">
            <a:spAutoFit/>
          </a:bodyPr>
          <a:lstStyle/>
          <a:p>
            <a:r>
              <a:rPr lang="en-US" sz="3600" u="sng" dirty="0">
                <a:solidFill>
                  <a:schemeClr val="bg1"/>
                </a:solidFill>
              </a:rPr>
              <a:t>Combustion Chamber</a:t>
            </a:r>
          </a:p>
          <a:p>
            <a:r>
              <a:rPr lang="en-US" sz="2800"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6" y="19606424"/>
            <a:ext cx="5342744" cy="3231654"/>
          </a:xfrm>
          <a:prstGeom prst="rect">
            <a:avLst/>
          </a:prstGeom>
          <a:noFill/>
        </p:spPr>
        <p:txBody>
          <a:bodyPr wrap="square" rtlCol="0">
            <a:spAutoFit/>
          </a:bodyPr>
          <a:lstStyle/>
          <a:p>
            <a:r>
              <a:rPr lang="en-US" sz="3600" u="sng" dirty="0">
                <a:solidFill>
                  <a:schemeClr val="bg1"/>
                </a:solidFill>
              </a:rPr>
              <a:t>Nozzle</a:t>
            </a:r>
          </a:p>
          <a:p>
            <a:r>
              <a:rPr lang="en-US" sz="2800" dirty="0">
                <a:solidFill>
                  <a:schemeClr val="bg1"/>
                </a:solidFill>
              </a:rPr>
              <a:t>Graphite was machined into a de Laval curve responsible for directing the flow of hot gases outside of the combustion chamber into the environment providing thrust</a:t>
            </a:r>
          </a:p>
        </p:txBody>
      </p:sp>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29895980" y="2973149"/>
            <a:ext cx="13597654" cy="6863417"/>
          </a:xfrm>
          <a:prstGeom prst="rect">
            <a:avLst/>
          </a:prstGeom>
          <a:solidFill>
            <a:schemeClr val="tx2"/>
          </a:solidFill>
          <a:ln>
            <a:solidFill>
              <a:schemeClr val="bg1"/>
            </a:solidFill>
          </a:ln>
        </p:spPr>
        <p:txBody>
          <a:bodyPr wrap="square" rtlCol="0">
            <a:spAutoFit/>
          </a:bodyPr>
          <a:lstStyle/>
          <a:p>
            <a:pPr algn="ctr"/>
            <a:r>
              <a:rPr lang="en-US" sz="4800" b="1" dirty="0" smtClean="0">
                <a:solidFill>
                  <a:schemeClr val="bg1"/>
                </a:solidFill>
                <a:latin typeface="Times New Roman" panose="02020603050405020304" pitchFamily="18" charset="0"/>
                <a:cs typeface="Times New Roman" panose="02020603050405020304" pitchFamily="18" charset="0"/>
              </a:rPr>
              <a:t>Fuel Selection and Flow Regulation</a:t>
            </a:r>
            <a:endParaRPr lang="en-US" sz="4800" b="1" dirty="0">
              <a:solidFill>
                <a:schemeClr val="bg1"/>
              </a:solidFill>
              <a:latin typeface="Times New Roman" panose="02020603050405020304" pitchFamily="18" charset="0"/>
              <a:cs typeface="Times New Roman" panose="02020603050405020304" pitchFamily="18" charset="0"/>
            </a:endParaRPr>
          </a:p>
          <a:p>
            <a:pPr marL="1143000" lvl="1" indent="-685800">
              <a:buFont typeface="Arial" panose="020B0604020202020204" pitchFamily="34" charset="0"/>
              <a:buChar char="•"/>
            </a:pPr>
            <a:r>
              <a:rPr lang="en-US" sz="2800" dirty="0" smtClean="0">
                <a:solidFill>
                  <a:schemeClr val="bg1"/>
                </a:solidFill>
              </a:rPr>
              <a:t>Hydroxyl-terminated </a:t>
            </a:r>
            <a:r>
              <a:rPr lang="en-US" sz="2800" dirty="0">
                <a:solidFill>
                  <a:schemeClr val="bg1"/>
                </a:solidFill>
              </a:rPr>
              <a:t>polybutadiene (</a:t>
            </a:r>
            <a:r>
              <a:rPr lang="en-US" sz="2800" dirty="0" smtClean="0">
                <a:solidFill>
                  <a:schemeClr val="bg1"/>
                </a:solidFill>
              </a:rPr>
              <a:t>HTPB) and liquid </a:t>
            </a:r>
            <a:r>
              <a:rPr lang="en-US" sz="2800" dirty="0">
                <a:solidFill>
                  <a:schemeClr val="bg1"/>
                </a:solidFill>
              </a:rPr>
              <a:t>n</a:t>
            </a:r>
            <a:r>
              <a:rPr lang="en-US" sz="2800" dirty="0" smtClean="0">
                <a:solidFill>
                  <a:schemeClr val="bg1"/>
                </a:solidFill>
              </a:rPr>
              <a:t>itrous </a:t>
            </a:r>
            <a:r>
              <a:rPr lang="en-US" sz="2800" dirty="0">
                <a:solidFill>
                  <a:schemeClr val="bg1"/>
                </a:solidFill>
              </a:rPr>
              <a:t>o</a:t>
            </a:r>
            <a:r>
              <a:rPr lang="en-US" sz="2800" dirty="0" smtClean="0">
                <a:solidFill>
                  <a:schemeClr val="bg1"/>
                </a:solidFill>
              </a:rPr>
              <a:t>xide were </a:t>
            </a:r>
            <a:r>
              <a:rPr lang="en-US" sz="2800" dirty="0">
                <a:solidFill>
                  <a:schemeClr val="bg1"/>
                </a:solidFill>
              </a:rPr>
              <a:t>chosen as the </a:t>
            </a:r>
            <a:r>
              <a:rPr lang="en-US" sz="2800" dirty="0" smtClean="0">
                <a:solidFill>
                  <a:schemeClr val="bg1"/>
                </a:solidFill>
              </a:rPr>
              <a:t>reducer and oxidizer, respectively.</a:t>
            </a:r>
          </a:p>
          <a:p>
            <a:pPr marL="1143000" lvl="1" indent="-685800">
              <a:buFont typeface="Arial" panose="020B0604020202020204" pitchFamily="34" charset="0"/>
              <a:buChar char="•"/>
            </a:pPr>
            <a:r>
              <a:rPr lang="en-US" sz="2800" dirty="0" smtClean="0">
                <a:solidFill>
                  <a:schemeClr val="bg1"/>
                </a:solidFill>
              </a:rPr>
              <a:t>A </a:t>
            </a:r>
            <a:r>
              <a:rPr lang="en-US" sz="2800" dirty="0">
                <a:solidFill>
                  <a:schemeClr val="bg1"/>
                </a:solidFill>
              </a:rPr>
              <a:t>mold was 3-D printed to insert into the combustion chamber </a:t>
            </a:r>
            <a:r>
              <a:rPr lang="en-US" sz="2800" dirty="0" smtClean="0">
                <a:solidFill>
                  <a:schemeClr val="bg1"/>
                </a:solidFill>
              </a:rPr>
              <a:t>to</a:t>
            </a:r>
            <a:r>
              <a:rPr lang="en-US" sz="2800" dirty="0" smtClean="0">
                <a:solidFill>
                  <a:schemeClr val="bg1"/>
                </a:solidFill>
              </a:rPr>
              <a:t> </a:t>
            </a:r>
            <a:r>
              <a:rPr lang="en-US" sz="2800" dirty="0">
                <a:solidFill>
                  <a:schemeClr val="bg1"/>
                </a:solidFill>
              </a:rPr>
              <a:t>form the </a:t>
            </a:r>
            <a:r>
              <a:rPr lang="en-US" sz="2800" dirty="0" smtClean="0">
                <a:solidFill>
                  <a:schemeClr val="bg1"/>
                </a:solidFill>
              </a:rPr>
              <a:t>HTPB into </a:t>
            </a:r>
            <a:r>
              <a:rPr lang="en-US" sz="2800" dirty="0">
                <a:solidFill>
                  <a:schemeClr val="bg1"/>
                </a:solidFill>
              </a:rPr>
              <a:t>a </a:t>
            </a:r>
            <a:r>
              <a:rPr lang="en-US" sz="2800" dirty="0" smtClean="0">
                <a:solidFill>
                  <a:schemeClr val="bg1"/>
                </a:solidFill>
              </a:rPr>
              <a:t>circular grain.</a:t>
            </a:r>
          </a:p>
          <a:p>
            <a:pPr marL="1143000" lvl="1" indent="-685800">
              <a:buFont typeface="Arial" panose="020B0604020202020204" pitchFamily="34" charset="0"/>
              <a:buChar char="•"/>
            </a:pPr>
            <a:r>
              <a:rPr lang="en-US" sz="2800" dirty="0" smtClean="0">
                <a:solidFill>
                  <a:schemeClr val="bg1"/>
                </a:solidFill>
              </a:rPr>
              <a:t>The flow regulator controls the amount of flow into the combustion chamber, permitting throttle, cutoff, and </a:t>
            </a:r>
            <a:r>
              <a:rPr lang="en-US" sz="2800" dirty="0" err="1" smtClean="0">
                <a:solidFill>
                  <a:schemeClr val="bg1"/>
                </a:solidFill>
              </a:rPr>
              <a:t>reignition</a:t>
            </a:r>
            <a:endParaRPr lang="en-US" sz="2800" dirty="0" smtClean="0">
              <a:solidFill>
                <a:schemeClr val="bg1"/>
              </a:solidFill>
            </a:endParaRPr>
          </a:p>
          <a:p>
            <a:pPr marL="1143000" lvl="1" indent="-685800">
              <a:buFont typeface="Arial" panose="020B0604020202020204" pitchFamily="34" charset="0"/>
              <a:buChar char="•"/>
            </a:pPr>
            <a:endParaRPr lang="en-US" sz="2800" dirty="0">
              <a:solidFill>
                <a:schemeClr val="bg1"/>
              </a:solidFill>
            </a:endParaRPr>
          </a:p>
          <a:p>
            <a:pPr marL="1143000" lvl="1" indent="-685800">
              <a:buFont typeface="Arial" panose="020B0604020202020204" pitchFamily="34" charset="0"/>
              <a:buChar char="•"/>
            </a:pPr>
            <a:endParaRPr lang="en-US" sz="2800" dirty="0" smtClean="0">
              <a:solidFill>
                <a:schemeClr val="bg1"/>
              </a:solidFill>
            </a:endParaRPr>
          </a:p>
          <a:p>
            <a:pPr marL="1143000" lvl="1" indent="-685800">
              <a:buFont typeface="Arial" panose="020B0604020202020204" pitchFamily="34" charset="0"/>
              <a:buChar char="•"/>
            </a:pPr>
            <a:endParaRPr lang="en-US" sz="2800" dirty="0">
              <a:solidFill>
                <a:schemeClr val="bg1"/>
              </a:solidFill>
            </a:endParaRPr>
          </a:p>
          <a:p>
            <a:pPr marL="1143000" lvl="1" indent="-685800">
              <a:buFont typeface="Arial" panose="020B0604020202020204" pitchFamily="34" charset="0"/>
              <a:buChar char="•"/>
            </a:pPr>
            <a:endParaRPr lang="en-US" sz="2800" dirty="0" smtClean="0">
              <a:solidFill>
                <a:schemeClr val="bg1"/>
              </a:solidFill>
            </a:endParaRPr>
          </a:p>
          <a:p>
            <a:pPr marL="1143000" lvl="1" indent="-685800">
              <a:buFont typeface="Arial" panose="020B0604020202020204" pitchFamily="34" charset="0"/>
              <a:buChar char="•"/>
            </a:pPr>
            <a:endParaRPr lang="en-US" sz="2800" dirty="0">
              <a:solidFill>
                <a:schemeClr val="bg1"/>
              </a:solidFill>
            </a:endParaRPr>
          </a:p>
          <a:p>
            <a:pPr marL="1143000" lvl="1" indent="-685800">
              <a:buFont typeface="Arial" panose="020B0604020202020204" pitchFamily="34" charset="0"/>
              <a:buChar char="•"/>
            </a:pPr>
            <a:endParaRPr lang="en-US" sz="2800" dirty="0" smtClean="0">
              <a:solidFill>
                <a:schemeClr val="bg1"/>
              </a:solidFill>
            </a:endParaRPr>
          </a:p>
          <a:p>
            <a:pPr lvl="1"/>
            <a:endParaRPr lang="en-US" sz="2800" dirty="0" smtClean="0">
              <a:solidFill>
                <a:schemeClr val="bg1"/>
              </a:solidFill>
            </a:endParaRPr>
          </a:p>
          <a:p>
            <a:pPr lvl="1"/>
            <a:endParaRPr lang="en-US" sz="2800" dirty="0">
              <a:solidFill>
                <a:schemeClr val="bg1"/>
              </a:solidFill>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50891" y="13732487"/>
            <a:ext cx="5477140" cy="7302853"/>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88806" y="5564592"/>
            <a:ext cx="4521827" cy="602910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494621" y="10294701"/>
            <a:ext cx="5212772" cy="6950363"/>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378058" y="7186825"/>
            <a:ext cx="6088886" cy="8118514"/>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18543182" y="-277425"/>
            <a:ext cx="5767451" cy="7689933"/>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77962" y="18150575"/>
            <a:ext cx="5759742" cy="7679656"/>
          </a:xfrm>
          <a:prstGeom prst="rect">
            <a:avLst/>
          </a:prstGeom>
        </p:spPr>
      </p:pic>
      <p:sp>
        <p:nvSpPr>
          <p:cNvPr id="44" name="TextBox 43"/>
          <p:cNvSpPr txBox="1"/>
          <p:nvPr/>
        </p:nvSpPr>
        <p:spPr>
          <a:xfrm>
            <a:off x="24028031" y="12835594"/>
            <a:ext cx="5181600" cy="2800767"/>
          </a:xfrm>
          <a:prstGeom prst="rect">
            <a:avLst/>
          </a:prstGeom>
          <a:noFill/>
        </p:spPr>
        <p:txBody>
          <a:bodyPr wrap="square" rtlCol="0">
            <a:spAutoFit/>
          </a:bodyPr>
          <a:lstStyle/>
          <a:p>
            <a:r>
              <a:rPr lang="en-US" sz="3600" u="sng" dirty="0">
                <a:solidFill>
                  <a:schemeClr val="bg1"/>
                </a:solidFill>
              </a:rPr>
              <a:t>Impinging Plate</a:t>
            </a:r>
          </a:p>
          <a:p>
            <a:r>
              <a:rPr lang="en-US" sz="2800" dirty="0">
                <a:solidFill>
                  <a:schemeClr val="bg1"/>
                </a:solidFill>
              </a:rPr>
              <a:t>An interchangeable cylindrical plate responsible for the impingement and atomization of the oxidizer flow streams</a:t>
            </a:r>
          </a:p>
        </p:txBody>
      </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06884" y="5354539"/>
            <a:ext cx="5155286" cy="3866465"/>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41125" y="5355416"/>
            <a:ext cx="5798480" cy="3864710"/>
          </a:xfrm>
          <a:prstGeom prst="rect">
            <a:avLst/>
          </a:prstGeom>
        </p:spPr>
      </p:pic>
      <p:grpSp>
        <p:nvGrpSpPr>
          <p:cNvPr id="62" name="Group 61"/>
          <p:cNvGrpSpPr/>
          <p:nvPr/>
        </p:nvGrpSpPr>
        <p:grpSpPr>
          <a:xfrm>
            <a:off x="-14474674" y="5452797"/>
            <a:ext cx="13558328" cy="7534301"/>
            <a:chOff x="-8963030" y="23169508"/>
            <a:chExt cx="13558328" cy="7534301"/>
          </a:xfrm>
        </p:grpSpPr>
        <p:sp>
          <p:nvSpPr>
            <p:cNvPr id="54" name="TextBox 56">
              <a:extLst>
                <a:ext uri="{FF2B5EF4-FFF2-40B4-BE49-F238E27FC236}">
                  <a16:creationId xmlns:a16="http://schemas.microsoft.com/office/drawing/2014/main" id="{61D2EE32-9AB9-2349-B499-0DE5A25984E5}"/>
                </a:ext>
              </a:extLst>
            </p:cNvPr>
            <p:cNvSpPr txBox="1">
              <a:spLocks/>
            </p:cNvSpPr>
            <p:nvPr/>
          </p:nvSpPr>
          <p:spPr>
            <a:xfrm>
              <a:off x="-8963030" y="23169508"/>
              <a:ext cx="13558328" cy="7016793"/>
            </a:xfrm>
            <a:prstGeom prst="rect">
              <a:avLst/>
            </a:prstGeom>
            <a:solidFill>
              <a:schemeClr val="tx2"/>
            </a:solidFill>
            <a:ln>
              <a:solidFill>
                <a:schemeClr val="bg1"/>
              </a:solidFill>
            </a:ln>
          </p:spPr>
          <p:txBody>
            <a:bodyPr wrap="square" rtlCol="0" anchor="t">
              <a:noAutofit/>
            </a:bodyPr>
            <a:lstStyle/>
            <a:p>
              <a:pPr algn="ctr"/>
              <a:r>
                <a:rPr lang="en-US" sz="4800" b="1" dirty="0" smtClean="0">
                  <a:solidFill>
                    <a:schemeClr val="bg1"/>
                  </a:solidFill>
                  <a:latin typeface="Times New Roman" panose="02020603050405020304" pitchFamily="18" charset="0"/>
                  <a:ea typeface="Optima" charset="0"/>
                  <a:cs typeface="Times New Roman" panose="02020603050405020304" pitchFamily="18" charset="0"/>
                </a:rPr>
                <a:t>Vertical Static Test Fire Rig</a:t>
              </a: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a:p>
              <a:r>
                <a:rPr lang="en-US" sz="2800" b="1" dirty="0">
                  <a:solidFill>
                    <a:schemeClr val="bg1"/>
                  </a:solidFill>
                </a:rPr>
                <a:t>    </a:t>
              </a: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endParaRPr lang="en-US" sz="2800" dirty="0">
                <a:solidFill>
                  <a:schemeClr val="bg1"/>
                </a:solidFill>
              </a:endParaRPr>
            </a:p>
            <a:p>
              <a:r>
                <a:rPr lang="en-US" sz="7200" dirty="0">
                  <a:solidFill>
                    <a:schemeClr val="bg1"/>
                  </a:solidFill>
                </a:rPr>
                <a:t>                   </a:t>
              </a:r>
            </a:p>
            <a:p>
              <a:pPr algn="ctr"/>
              <a:endParaRPr lang="en-US" sz="5400" dirty="0"/>
            </a:p>
          </p:txBody>
        </p:sp>
        <p:sp>
          <p:nvSpPr>
            <p:cNvPr id="70" name="TextBox 69"/>
            <p:cNvSpPr txBox="1"/>
            <p:nvPr/>
          </p:nvSpPr>
          <p:spPr>
            <a:xfrm>
              <a:off x="-8692177" y="24148168"/>
              <a:ext cx="7838372" cy="6555641"/>
            </a:xfrm>
            <a:prstGeom prst="rect">
              <a:avLst/>
            </a:prstGeom>
            <a:noFill/>
            <a:ln>
              <a:noFill/>
            </a:ln>
          </p:spPr>
          <p:txBody>
            <a:bodyPr wrap="square" rtlCol="0">
              <a:spAutoFit/>
            </a:bodyPr>
            <a:lstStyle/>
            <a:p>
              <a:r>
                <a:rPr lang="en-US" sz="2800" b="1" dirty="0">
                  <a:solidFill>
                    <a:schemeClr val="bg1"/>
                  </a:solidFill>
                </a:rPr>
                <a:t>    Engine Startup / Ignition Method</a:t>
              </a:r>
            </a:p>
            <a:p>
              <a:pPr marL="1371600" lvl="2" indent="-457200" fontAlgn="base">
                <a:buFont typeface="Arial" charset="0"/>
                <a:buChar char="•"/>
              </a:pPr>
              <a:r>
                <a:rPr lang="en-US" sz="2800" dirty="0">
                  <a:solidFill>
                    <a:schemeClr val="bg1"/>
                  </a:solidFill>
                </a:rPr>
                <a:t>Correct ignition method to start-up the engine and provide initial heat and pressure for further combustion with the oxidizer</a:t>
              </a:r>
            </a:p>
            <a:p>
              <a:pPr marL="1371600" lvl="2" indent="-457200" fontAlgn="base">
                <a:buFont typeface="Arial" charset="0"/>
                <a:buChar char="•"/>
              </a:pPr>
              <a:r>
                <a:rPr lang="en-US" sz="2800" dirty="0">
                  <a:solidFill>
                    <a:schemeClr val="bg1"/>
                  </a:solidFill>
                </a:rPr>
                <a:t>Obtain an initial injector flow rate</a:t>
              </a:r>
            </a:p>
            <a:p>
              <a:r>
                <a:rPr lang="en-US" sz="2800" b="1" dirty="0">
                  <a:solidFill>
                    <a:schemeClr val="bg1"/>
                  </a:solidFill>
                </a:rPr>
                <a:t>    Hot Fire Testing Rig and Data Collection</a:t>
              </a:r>
            </a:p>
            <a:p>
              <a:pPr marL="1371600" lvl="2" indent="-457200" fontAlgn="base">
                <a:buFont typeface="Arial" charset="0"/>
                <a:buChar char="•"/>
              </a:pPr>
              <a:r>
                <a:rPr lang="en-US" sz="2800" dirty="0">
                  <a:solidFill>
                    <a:schemeClr val="bg1"/>
                  </a:solidFill>
                </a:rPr>
                <a:t>Used to safely test the hybrid rocket engine in a static rig</a:t>
              </a:r>
            </a:p>
            <a:p>
              <a:pPr marL="1371600" lvl="2" indent="-457200" fontAlgn="base">
                <a:buFont typeface="Arial" charset="0"/>
                <a:buChar char="•"/>
              </a:pPr>
              <a:r>
                <a:rPr lang="en-US" sz="2800" dirty="0">
                  <a:solidFill>
                    <a:schemeClr val="bg1"/>
                  </a:solidFill>
                </a:rPr>
                <a:t>Collect precise data on thrust, mass flow rate and combustion temperature for future optimization of the hybrid rocket engine geometry</a:t>
              </a:r>
            </a:p>
            <a:p>
              <a:endParaRPr lang="en-US" sz="2800" dirty="0">
                <a:solidFill>
                  <a:schemeClr val="bg1"/>
                </a:solidFill>
              </a:endParaRPr>
            </a:p>
          </p:txBody>
        </p:sp>
        <p:pic>
          <p:nvPicPr>
            <p:cNvPr id="56" name="Picture 5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1223" y="24216867"/>
              <a:ext cx="4187557" cy="5583409"/>
            </a:xfrm>
            <a:prstGeom prst="rect">
              <a:avLst/>
            </a:prstGeom>
          </p:spPr>
        </p:pic>
      </p:grpSp>
      <p:cxnSp>
        <p:nvCxnSpPr>
          <p:cNvPr id="64" name="Straight Connector 63"/>
          <p:cNvCxnSpPr/>
          <p:nvPr/>
        </p:nvCxnSpPr>
        <p:spPr>
          <a:xfrm flipV="1">
            <a:off x="17037214" y="3425800"/>
            <a:ext cx="3380805" cy="81465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4" y="6527800"/>
            <a:ext cx="2253572" cy="125291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3" y="13388840"/>
            <a:ext cx="1812233" cy="4674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0" y="10405474"/>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0" y="10405474"/>
            <a:ext cx="1343745" cy="500715"/>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1" y="20146077"/>
            <a:ext cx="1394582" cy="69687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900" y="16878300"/>
            <a:ext cx="1386805" cy="770174"/>
          </a:xfrm>
          <a:prstGeom prst="line">
            <a:avLst/>
          </a:prstGeom>
        </p:spPr>
        <p:style>
          <a:lnRef idx="3">
            <a:schemeClr val="dk1"/>
          </a:lnRef>
          <a:fillRef idx="0">
            <a:schemeClr val="dk1"/>
          </a:fillRef>
          <a:effectRef idx="2">
            <a:schemeClr val="dk1"/>
          </a:effectRef>
          <a:fontRef idx="minor">
            <a:schemeClr val="tx1"/>
          </a:fontRef>
        </p:style>
      </p:cxnSp>
      <p:grpSp>
        <p:nvGrpSpPr>
          <p:cNvPr id="33" name="Group 32"/>
          <p:cNvGrpSpPr/>
          <p:nvPr/>
        </p:nvGrpSpPr>
        <p:grpSpPr>
          <a:xfrm>
            <a:off x="29857114" y="10128620"/>
            <a:ext cx="13675385" cy="6672983"/>
            <a:chOff x="29876777" y="10784943"/>
            <a:chExt cx="13675385" cy="6672983"/>
          </a:xfrm>
        </p:grpSpPr>
        <p:sp>
          <p:nvSpPr>
            <p:cNvPr id="52" name="TextBox 32">
              <a:extLst>
                <a:ext uri="{FF2B5EF4-FFF2-40B4-BE49-F238E27FC236}">
                  <a16:creationId xmlns:a16="http://schemas.microsoft.com/office/drawing/2014/main" id="{89F8D99C-8D9D-A347-AE40-D7F5E8B18FE0}"/>
                </a:ext>
              </a:extLst>
            </p:cNvPr>
            <p:cNvSpPr txBox="1"/>
            <p:nvPr/>
          </p:nvSpPr>
          <p:spPr>
            <a:xfrm>
              <a:off x="29876777" y="10784943"/>
              <a:ext cx="13675385" cy="6672983"/>
            </a:xfrm>
            <a:prstGeom prst="rect">
              <a:avLst/>
            </a:prstGeom>
            <a:solidFill>
              <a:schemeClr val="tx2"/>
            </a:solidFill>
            <a:ln>
              <a:solidFill>
                <a:schemeClr val="bg1"/>
              </a:solidFill>
            </a:ln>
          </p:spPr>
          <p:txBody>
            <a:bodyPr wrap="square" rtlCol="0">
              <a:noAutofit/>
            </a:bodyPr>
            <a:lstStyle/>
            <a:p>
              <a:pPr algn="ctr"/>
              <a:r>
                <a:rPr lang="en-US" sz="4800" b="1" dirty="0" smtClean="0">
                  <a:solidFill>
                    <a:schemeClr val="bg1"/>
                  </a:solidFill>
                  <a:latin typeface="Times New Roman" panose="02020603050405020304" pitchFamily="18" charset="0"/>
                  <a:ea typeface="Optima" charset="0"/>
                  <a:cs typeface="Times New Roman" panose="02020603050405020304" pitchFamily="18" charset="0"/>
                </a:rPr>
                <a:t>Oxidizer Injection</a:t>
              </a: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a:p>
              <a:pPr marL="914400" lvl="1" indent="-457200">
                <a:buFont typeface="Arial" panose="020B0604020202020204" pitchFamily="34" charset="0"/>
                <a:buChar char="•"/>
              </a:pPr>
              <a:r>
                <a:rPr lang="en-US" sz="2800" dirty="0">
                  <a:solidFill>
                    <a:schemeClr val="bg1"/>
                  </a:solidFill>
                  <a:ea typeface="Optima" charset="0"/>
                  <a:cs typeface="Optima" charset="0"/>
                </a:rPr>
                <a:t>A cold test fire was conducted to examine the oxidizer flow through the injector insert, and to determine the mass flow rate</a:t>
              </a:r>
            </a:p>
            <a:p>
              <a:pPr marL="914400" lvl="1" indent="-457200">
                <a:buFont typeface="Arial" panose="020B0604020202020204" pitchFamily="34" charset="0"/>
                <a:buChar char="•"/>
              </a:pPr>
              <a:r>
                <a:rPr lang="en-US" sz="2800" dirty="0">
                  <a:solidFill>
                    <a:schemeClr val="bg1"/>
                  </a:solidFill>
                  <a:ea typeface="Optima" charset="0"/>
                  <a:cs typeface="Optima" charset="0"/>
                </a:rPr>
                <a:t>Tested the flow regulation system </a:t>
              </a:r>
            </a:p>
            <a:p>
              <a:pPr marL="914400" lvl="1" indent="-457200">
                <a:buFont typeface="Arial" panose="020B0604020202020204" pitchFamily="34" charset="0"/>
                <a:buChar char="•"/>
              </a:pPr>
              <a:r>
                <a:rPr lang="en-US" sz="2800" dirty="0">
                  <a:solidFill>
                    <a:schemeClr val="bg1"/>
                  </a:solidFill>
                  <a:ea typeface="Optima" charset="0"/>
                  <a:cs typeface="Optima" charset="0"/>
                </a:rPr>
                <a:t>Attempted to determine how far we must open the flow regulator in order to get optimal flow through the injector plate</a:t>
              </a:r>
            </a:p>
            <a:p>
              <a:pPr marL="457200" indent="-457200">
                <a:buFont typeface="Arial" panose="020B0604020202020204" pitchFamily="34" charset="0"/>
                <a:buChar char="•"/>
              </a:pPr>
              <a:endParaRPr lang="en-US" sz="2800"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6" name="Picture 35" descr="C:\Users\Collin\Downloads\20190208_011322000_iOS.pn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400815" y="14204619"/>
              <a:ext cx="4310411" cy="2910040"/>
            </a:xfrm>
            <a:prstGeom prst="rect">
              <a:avLst/>
            </a:prstGeom>
            <a:noFill/>
            <a:ln>
              <a:noFill/>
            </a:ln>
          </p:spPr>
        </p:pic>
        <p:pic>
          <p:nvPicPr>
            <p:cNvPr id="95" name="Picture 94"/>
            <p:cNvPicPr>
              <a:picLocks noChangeAspect="1"/>
            </p:cNvPicPr>
            <p:nvPr/>
          </p:nvPicPr>
          <p:blipFill>
            <a:blip r:embed="rId17"/>
            <a:stretch>
              <a:fillRect/>
            </a:stretch>
          </p:blipFill>
          <p:spPr>
            <a:xfrm>
              <a:off x="39388339" y="13945685"/>
              <a:ext cx="4009031" cy="3255758"/>
            </a:xfrm>
            <a:prstGeom prst="rect">
              <a:avLst/>
            </a:prstGeom>
          </p:spPr>
        </p:pic>
        <p:pic>
          <p:nvPicPr>
            <p:cNvPr id="106" name="Picture 105"/>
            <p:cNvPicPr/>
            <p:nvPr/>
          </p:nvPicPr>
          <p:blipFill>
            <a:blip r:embed="rId18"/>
            <a:stretch>
              <a:fillRect/>
            </a:stretch>
          </p:blipFill>
          <p:spPr>
            <a:xfrm>
              <a:off x="30143795" y="14005771"/>
              <a:ext cx="3918463" cy="3236350"/>
            </a:xfrm>
            <a:prstGeom prst="rect">
              <a:avLst/>
            </a:prstGeom>
          </p:spPr>
        </p:pic>
      </p:grpSp>
      <p:grpSp>
        <p:nvGrpSpPr>
          <p:cNvPr id="40" name="Group 39"/>
          <p:cNvGrpSpPr/>
          <p:nvPr/>
        </p:nvGrpSpPr>
        <p:grpSpPr>
          <a:xfrm>
            <a:off x="855149" y="18384623"/>
            <a:ext cx="12144043" cy="13731488"/>
            <a:chOff x="29935306" y="17771166"/>
            <a:chExt cx="13675385" cy="4483252"/>
          </a:xfrm>
        </p:grpSpPr>
        <p:sp>
          <p:nvSpPr>
            <p:cNvPr id="68" name="TextBox 32">
              <a:extLst>
                <a:ext uri="{FF2B5EF4-FFF2-40B4-BE49-F238E27FC236}">
                  <a16:creationId xmlns:a16="http://schemas.microsoft.com/office/drawing/2014/main" id="{89F8D99C-8D9D-A347-AE40-D7F5E8B18FE0}"/>
                </a:ext>
              </a:extLst>
            </p:cNvPr>
            <p:cNvSpPr txBox="1"/>
            <p:nvPr/>
          </p:nvSpPr>
          <p:spPr>
            <a:xfrm>
              <a:off x="29935306" y="17771166"/>
              <a:ext cx="13675385" cy="4483252"/>
            </a:xfrm>
            <a:prstGeom prst="rect">
              <a:avLst/>
            </a:prstGeom>
            <a:solidFill>
              <a:schemeClr val="tx2"/>
            </a:solidFill>
            <a:ln>
              <a:solidFill>
                <a:schemeClr val="bg1"/>
              </a:solidFill>
            </a:ln>
          </p:spPr>
          <p:txBody>
            <a:bodyPr wrap="square" rtlCol="0">
              <a:noAutofit/>
            </a:bodyPr>
            <a:lstStyle/>
            <a:p>
              <a:pPr algn="ctr"/>
              <a:r>
                <a:rPr lang="en-US" sz="4800" b="1" dirty="0" smtClean="0">
                  <a:solidFill>
                    <a:schemeClr val="bg1"/>
                  </a:solidFill>
                  <a:latin typeface="Times New Roman" panose="02020603050405020304" pitchFamily="18" charset="0"/>
                  <a:ea typeface="Optima" charset="0"/>
                  <a:cs typeface="Times New Roman" panose="02020603050405020304" pitchFamily="18" charset="0"/>
                </a:rPr>
                <a:t>Hot Fire Test</a:t>
              </a:r>
            </a:p>
            <a:p>
              <a:pPr marL="457200" indent="-457200">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smtClean="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smtClean="0">
                <a:latin typeface="Optima" charset="0"/>
                <a:ea typeface="Optima" charset="0"/>
                <a:cs typeface="Optima" charset="0"/>
              </a:endParaRPr>
            </a:p>
            <a:p>
              <a:endParaRPr lang="en-US" sz="4800" b="1" dirty="0">
                <a:latin typeface="Optima" charset="0"/>
                <a:ea typeface="Optima" charset="0"/>
                <a:cs typeface="Optima" charset="0"/>
              </a:endParaRPr>
            </a:p>
          </p:txBody>
        </p:sp>
        <p:sp>
          <p:nvSpPr>
            <p:cNvPr id="69" name="TextBox 68"/>
            <p:cNvSpPr txBox="1"/>
            <p:nvPr/>
          </p:nvSpPr>
          <p:spPr>
            <a:xfrm>
              <a:off x="30247355" y="18112836"/>
              <a:ext cx="7742496" cy="3108543"/>
            </a:xfrm>
            <a:prstGeom prst="rect">
              <a:avLst/>
            </a:prstGeom>
            <a:noFill/>
            <a:ln>
              <a:noFill/>
            </a:ln>
          </p:spPr>
          <p:txBody>
            <a:bodyPr wrap="square" rtlCol="0">
              <a:spAutoFit/>
            </a:bodyPr>
            <a:lstStyle/>
            <a:p>
              <a:pPr marL="457200" indent="-457200">
                <a:buFont typeface="Arial" panose="020B0604020202020204" pitchFamily="34" charset="0"/>
                <a:buChar char="•"/>
              </a:pPr>
              <a:endParaRPr lang="en-US" sz="2800" dirty="0" smtClean="0">
                <a:solidFill>
                  <a:schemeClr val="bg1"/>
                </a:solidFill>
              </a:endParaRPr>
            </a:p>
            <a:p>
              <a:pPr marL="457200" indent="-457200">
                <a:buFont typeface="Arial" panose="020B0604020202020204" pitchFamily="34" charset="0"/>
                <a:buChar char="•"/>
              </a:pPr>
              <a:r>
                <a:rPr lang="en-US" sz="2800" dirty="0" smtClean="0">
                  <a:solidFill>
                    <a:schemeClr val="bg1"/>
                  </a:solidFill>
                </a:rPr>
                <a:t>Improvements will be made to the oxidizer flow system to ensure reliable throttling. </a:t>
              </a:r>
              <a:endParaRPr lang="en-US" sz="2800" dirty="0" smtClean="0">
                <a:solidFill>
                  <a:schemeClr val="bg1"/>
                </a:solidFill>
              </a:endParaRPr>
            </a:p>
            <a:p>
              <a:pPr marL="457200" indent="-457200">
                <a:buFont typeface="Arial" panose="020B0604020202020204" pitchFamily="34" charset="0"/>
                <a:buChar char="•"/>
              </a:pPr>
              <a:r>
                <a:rPr lang="en-US" sz="2800" dirty="0" smtClean="0">
                  <a:solidFill>
                    <a:schemeClr val="bg1"/>
                  </a:solidFill>
                </a:rPr>
                <a:t>Future steps, repeat ignition, data collection, and safety protocols for further tests. </a:t>
              </a:r>
              <a:endParaRPr lang="en-US" sz="2800" dirty="0">
                <a:solidFill>
                  <a:schemeClr val="bg1"/>
                </a:solidFill>
              </a:endParaRPr>
            </a:p>
          </p:txBody>
        </p:sp>
      </p:grpSp>
      <p:grpSp>
        <p:nvGrpSpPr>
          <p:cNvPr id="98" name="Group 97"/>
          <p:cNvGrpSpPr/>
          <p:nvPr/>
        </p:nvGrpSpPr>
        <p:grpSpPr>
          <a:xfrm>
            <a:off x="-15797795" y="13150533"/>
            <a:ext cx="15491501" cy="7847855"/>
            <a:chOff x="13765801" y="24633223"/>
            <a:chExt cx="15491501" cy="7847855"/>
          </a:xfrm>
        </p:grpSpPr>
        <p:sp>
          <p:nvSpPr>
            <p:cNvPr id="42" name="TextBox 41">
              <a:extLst>
                <a:ext uri="{FF2B5EF4-FFF2-40B4-BE49-F238E27FC236}">
                  <a16:creationId xmlns:a16="http://schemas.microsoft.com/office/drawing/2014/main" id="{8A08F2AC-AB47-EE4E-9E17-D502FF32FA4C}"/>
                </a:ext>
              </a:extLst>
            </p:cNvPr>
            <p:cNvSpPr txBox="1"/>
            <p:nvPr/>
          </p:nvSpPr>
          <p:spPr>
            <a:xfrm>
              <a:off x="13765801" y="24633223"/>
              <a:ext cx="15361470" cy="784785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Gimbal System</a:t>
              </a:r>
            </a:p>
            <a:p>
              <a:pPr marL="914400" lvl="1" indent="-457200" fontAlgn="base">
                <a:buFont typeface="Arial" panose="020B0604020202020204" pitchFamily="34" charset="0"/>
                <a:buChar char="•"/>
              </a:pPr>
              <a:r>
                <a:rPr lang="en-US" sz="2800" dirty="0">
                  <a:solidFill>
                    <a:schemeClr val="bg1"/>
                  </a:solidFill>
                </a:rPr>
                <a:t>Preliminary design work was started last year on commercial off the shelf 29mm engines to assist in the application of those techniques on a larger, homemade hybrid engine</a:t>
              </a:r>
            </a:p>
            <a:p>
              <a:pPr algn="ctr"/>
              <a:endParaRPr lang="en-US" sz="2800" dirty="0">
                <a:solidFill>
                  <a:schemeClr val="bg1"/>
                </a:solidFill>
                <a:cs typeface="Calibri"/>
              </a:endParaRPr>
            </a:p>
            <a:p>
              <a:pPr algn="ctr"/>
              <a:r>
                <a:rPr lang="en-US" sz="2800" dirty="0">
                  <a:solidFill>
                    <a:schemeClr val="bg1"/>
                  </a:solidFill>
                  <a:cs typeface="Calibri"/>
                </a:rPr>
                <a:t>HHHHH</a:t>
              </a:r>
            </a:p>
            <a:p>
              <a:pPr algn="ctr"/>
              <a:endParaRPr lang="en-US" sz="2800" dirty="0">
                <a:solidFill>
                  <a:schemeClr val="bg1"/>
                </a:solidFill>
                <a:cs typeface="Calibri"/>
              </a:endParaRPr>
            </a:p>
            <a:p>
              <a:pPr marL="457200" indent="-457200">
                <a:buFont typeface="Arial" charset="0"/>
                <a:buChar char="•"/>
              </a:pPr>
              <a:endParaRPr lang="en-US" sz="2800" dirty="0">
                <a:solidFill>
                  <a:schemeClr val="bg1"/>
                </a:solidFill>
              </a:endParaRPr>
            </a:p>
          </p:txBody>
        </p:sp>
        <p:sp>
          <p:nvSpPr>
            <p:cNvPr id="50" name="TextBox 49"/>
            <p:cNvSpPr txBox="1"/>
            <p:nvPr/>
          </p:nvSpPr>
          <p:spPr>
            <a:xfrm>
              <a:off x="14053703" y="26936659"/>
              <a:ext cx="4440918" cy="2677656"/>
            </a:xfrm>
            <a:prstGeom prst="rect">
              <a:avLst/>
            </a:prstGeom>
            <a:noFill/>
            <a:ln>
              <a:noFill/>
            </a:ln>
          </p:spPr>
          <p:txBody>
            <a:bodyPr wrap="square" rtlCol="0">
              <a:spAutoFit/>
            </a:bodyPr>
            <a:lstStyle/>
            <a:p>
              <a:r>
                <a:rPr lang="en-US" sz="2800" dirty="0">
                  <a:solidFill>
                    <a:schemeClr val="bg1"/>
                  </a:solidFill>
                </a:rPr>
                <a:t>Two actuators will be utilized to control the pitch and yaw of our thrust vector through flight</a:t>
              </a:r>
            </a:p>
            <a:p>
              <a:endParaRPr lang="en-US" sz="2800" dirty="0">
                <a:solidFill>
                  <a:schemeClr val="bg1"/>
                </a:solidFill>
              </a:endParaRPr>
            </a:p>
          </p:txBody>
        </p:sp>
        <p:sp>
          <p:nvSpPr>
            <p:cNvPr id="65" name="TextBox 64"/>
            <p:cNvSpPr txBox="1"/>
            <p:nvPr/>
          </p:nvSpPr>
          <p:spPr>
            <a:xfrm>
              <a:off x="24816384" y="26419007"/>
              <a:ext cx="4440918" cy="3108543"/>
            </a:xfrm>
            <a:prstGeom prst="rect">
              <a:avLst/>
            </a:prstGeom>
            <a:noFill/>
            <a:ln>
              <a:noFill/>
            </a:ln>
          </p:spPr>
          <p:txBody>
            <a:bodyPr wrap="square" rtlCol="0">
              <a:spAutoFit/>
            </a:bodyPr>
            <a:lstStyle/>
            <a:p>
              <a:r>
                <a:rPr lang="en-US" sz="2800" dirty="0">
                  <a:solidFill>
                    <a:schemeClr val="bg1"/>
                  </a:solidFill>
                </a:rPr>
                <a:t>An accelerometer will be used to sense any variation in our zenith direction, and quickly redirect our engine thrust to return back to the desired flight path</a:t>
              </a:r>
              <a:endParaRPr lang="en-US" sz="2800" dirty="0"/>
            </a:p>
          </p:txBody>
        </p:sp>
        <p:pic>
          <p:nvPicPr>
            <p:cNvPr id="51" name="Picture 50"/>
            <p:cNvPicPr>
              <a:picLocks noChangeAspect="1"/>
            </p:cNvPicPr>
            <p:nvPr/>
          </p:nvPicPr>
          <p:blipFill>
            <a:blip r:embed="rId19"/>
            <a:stretch>
              <a:fillRect/>
            </a:stretch>
          </p:blipFill>
          <p:spPr>
            <a:xfrm>
              <a:off x="25179967" y="29614315"/>
              <a:ext cx="3439821" cy="2382087"/>
            </a:xfrm>
            <a:prstGeom prst="rect">
              <a:avLst/>
            </a:prstGeom>
          </p:spPr>
        </p:pic>
        <p:pic>
          <p:nvPicPr>
            <p:cNvPr id="14" name="Picture 13"/>
            <p:cNvPicPr>
              <a:picLocks noChangeAspect="1"/>
            </p:cNvPicPr>
            <p:nvPr/>
          </p:nvPicPr>
          <p:blipFill>
            <a:blip r:embed="rId20"/>
            <a:stretch>
              <a:fillRect/>
            </a:stretch>
          </p:blipFill>
          <p:spPr>
            <a:xfrm>
              <a:off x="14083412" y="29527550"/>
              <a:ext cx="4069793" cy="2548044"/>
            </a:xfrm>
            <a:prstGeom prst="rect">
              <a:avLst/>
            </a:prstGeom>
          </p:spPr>
        </p:pic>
        <p:pic>
          <p:nvPicPr>
            <p:cNvPr id="20" name="Picture 19"/>
            <p:cNvPicPr>
              <a:picLocks noChangeAspect="1"/>
            </p:cNvPicPr>
            <p:nvPr/>
          </p:nvPicPr>
          <p:blipFill>
            <a:blip r:embed="rId21"/>
            <a:stretch>
              <a:fillRect/>
            </a:stretch>
          </p:blipFill>
          <p:spPr>
            <a:xfrm>
              <a:off x="19929620" y="26325330"/>
              <a:ext cx="2985762" cy="5957373"/>
            </a:xfrm>
            <a:prstGeom prst="rect">
              <a:avLst/>
            </a:prstGeom>
          </p:spPr>
        </p:pic>
      </p:grpSp>
      <p:sp>
        <p:nvSpPr>
          <p:cNvPr id="22" name="TextBox 21"/>
          <p:cNvSpPr txBox="1"/>
          <p:nvPr/>
        </p:nvSpPr>
        <p:spPr>
          <a:xfrm>
            <a:off x="2097623" y="9245867"/>
            <a:ext cx="3773807" cy="400110"/>
          </a:xfrm>
          <a:prstGeom prst="rect">
            <a:avLst/>
          </a:prstGeom>
          <a:noFill/>
        </p:spPr>
        <p:txBody>
          <a:bodyPr wrap="square" rtlCol="0">
            <a:spAutoFit/>
          </a:bodyPr>
          <a:lstStyle/>
          <a:p>
            <a:r>
              <a:rPr lang="en-US" sz="2000" i="1" dirty="0" smtClean="0">
                <a:solidFill>
                  <a:schemeClr val="bg1"/>
                </a:solidFill>
              </a:rPr>
              <a:t>SpaceVision, November 2018</a:t>
            </a:r>
            <a:endParaRPr lang="en-US" sz="2000" i="1" dirty="0">
              <a:solidFill>
                <a:schemeClr val="bg1"/>
              </a:solidFill>
            </a:endParaRPr>
          </a:p>
        </p:txBody>
      </p:sp>
      <p:sp>
        <p:nvSpPr>
          <p:cNvPr id="66" name="TextBox 65"/>
          <p:cNvSpPr txBox="1"/>
          <p:nvPr/>
        </p:nvSpPr>
        <p:spPr>
          <a:xfrm>
            <a:off x="6976400" y="9245867"/>
            <a:ext cx="5551481" cy="400110"/>
          </a:xfrm>
          <a:prstGeom prst="rect">
            <a:avLst/>
          </a:prstGeom>
          <a:noFill/>
        </p:spPr>
        <p:txBody>
          <a:bodyPr wrap="square" rtlCol="0">
            <a:spAutoFit/>
          </a:bodyPr>
          <a:lstStyle/>
          <a:p>
            <a:r>
              <a:rPr lang="en-US" sz="2000" i="1" dirty="0" smtClean="0">
                <a:solidFill>
                  <a:schemeClr val="bg1"/>
                </a:solidFill>
              </a:rPr>
              <a:t>SEDS Rocketry Competition, October 2018</a:t>
            </a:r>
            <a:endParaRPr lang="en-US" sz="2000" i="1" dirty="0">
              <a:solidFill>
                <a:schemeClr val="bg1"/>
              </a:solidFill>
            </a:endParaRPr>
          </a:p>
        </p:txBody>
      </p:sp>
      <p:grpSp>
        <p:nvGrpSpPr>
          <p:cNvPr id="67" name="Group 66"/>
          <p:cNvGrpSpPr/>
          <p:nvPr/>
        </p:nvGrpSpPr>
        <p:grpSpPr>
          <a:xfrm>
            <a:off x="1009245" y="10591264"/>
            <a:ext cx="2089440" cy="5516367"/>
            <a:chOff x="18724966" y="1039766"/>
            <a:chExt cx="5935021" cy="23674596"/>
          </a:xfrm>
        </p:grpSpPr>
        <p:pic>
          <p:nvPicPr>
            <p:cNvPr id="71" name="Picture 17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8724966" y="1039766"/>
              <a:ext cx="5935021" cy="23038405"/>
            </a:xfrm>
            <a:prstGeom prst="rect">
              <a:avLst/>
            </a:prstGeom>
          </p:spPr>
        </p:pic>
        <p:pic>
          <p:nvPicPr>
            <p:cNvPr id="72" name="Picture 19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73" name="Picture 19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74" name="Picture 201">
              <a:extLst>
                <a:ext uri="{FF2B5EF4-FFF2-40B4-BE49-F238E27FC236}">
                  <a16:creationId xmlns:a16="http://schemas.microsoft.com/office/drawing/2014/main" id="{766455B9-12CE-4CDB-9800-3AD590CE613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75" name="Picture 20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76" name="Picture 21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rot="10800000">
              <a:off x="20563317" y="16685997"/>
              <a:ext cx="1747644" cy="2621465"/>
            </a:xfrm>
            <a:prstGeom prst="rect">
              <a:avLst/>
            </a:prstGeom>
          </p:spPr>
        </p:pic>
        <p:pic>
          <p:nvPicPr>
            <p:cNvPr id="77" name="Picture 21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sp>
        <p:nvSpPr>
          <p:cNvPr id="23" name="TextBox 22"/>
          <p:cNvSpPr txBox="1"/>
          <p:nvPr/>
        </p:nvSpPr>
        <p:spPr>
          <a:xfrm>
            <a:off x="976958" y="10181416"/>
            <a:ext cx="1974227" cy="523220"/>
          </a:xfrm>
          <a:prstGeom prst="rect">
            <a:avLst/>
          </a:prstGeom>
          <a:noFill/>
        </p:spPr>
        <p:txBody>
          <a:bodyPr wrap="square" rtlCol="0">
            <a:spAutoFit/>
          </a:bodyPr>
          <a:lstStyle/>
          <a:p>
            <a:r>
              <a:rPr lang="en-US" sz="2800" dirty="0" smtClean="0">
                <a:solidFill>
                  <a:schemeClr val="bg1"/>
                </a:solidFill>
              </a:rPr>
              <a:t>Year One</a:t>
            </a:r>
            <a:endParaRPr lang="en-US" sz="2800" dirty="0">
              <a:solidFill>
                <a:schemeClr val="bg1"/>
              </a:solidFill>
            </a:endParaRPr>
          </a:p>
        </p:txBody>
      </p:sp>
      <p:sp>
        <p:nvSpPr>
          <p:cNvPr id="83" name="TextBox 82"/>
          <p:cNvSpPr txBox="1"/>
          <p:nvPr/>
        </p:nvSpPr>
        <p:spPr>
          <a:xfrm>
            <a:off x="10402425" y="10113187"/>
            <a:ext cx="2087592" cy="523220"/>
          </a:xfrm>
          <a:prstGeom prst="rect">
            <a:avLst/>
          </a:prstGeom>
          <a:noFill/>
        </p:spPr>
        <p:txBody>
          <a:bodyPr wrap="square" rtlCol="0">
            <a:spAutoFit/>
          </a:bodyPr>
          <a:lstStyle/>
          <a:p>
            <a:r>
              <a:rPr lang="en-US" sz="2800" dirty="0" smtClean="0">
                <a:solidFill>
                  <a:schemeClr val="bg1"/>
                </a:solidFill>
              </a:rPr>
              <a:t>Year Three</a:t>
            </a:r>
            <a:endParaRPr lang="en-US" sz="2800" dirty="0">
              <a:solidFill>
                <a:schemeClr val="bg1"/>
              </a:solidFill>
            </a:endParaRPr>
          </a:p>
        </p:txBody>
      </p:sp>
      <p:sp>
        <p:nvSpPr>
          <p:cNvPr id="25" name="Right Arrow 24"/>
          <p:cNvSpPr/>
          <p:nvPr/>
        </p:nvSpPr>
        <p:spPr>
          <a:xfrm>
            <a:off x="2976537" y="13385903"/>
            <a:ext cx="858562" cy="3436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85" name="Right Arrow 84"/>
          <p:cNvSpPr/>
          <p:nvPr/>
        </p:nvSpPr>
        <p:spPr>
          <a:xfrm>
            <a:off x="9225269" y="13385903"/>
            <a:ext cx="1053741" cy="3436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26" name="TextBox 25"/>
          <p:cNvSpPr txBox="1"/>
          <p:nvPr/>
        </p:nvSpPr>
        <p:spPr>
          <a:xfrm>
            <a:off x="914913" y="16088971"/>
            <a:ext cx="2098316" cy="1631216"/>
          </a:xfrm>
          <a:prstGeom prst="rect">
            <a:avLst/>
          </a:prstGeom>
          <a:noFill/>
        </p:spPr>
        <p:txBody>
          <a:bodyPr wrap="square" rtlCol="0">
            <a:spAutoFit/>
          </a:bodyPr>
          <a:lstStyle/>
          <a:p>
            <a:pPr algn="ctr"/>
            <a:r>
              <a:rPr lang="en-US" sz="2000" u="sng" dirty="0" smtClean="0">
                <a:solidFill>
                  <a:schemeClr val="bg1"/>
                </a:solidFill>
              </a:rPr>
              <a:t>Rocket Building</a:t>
            </a:r>
          </a:p>
          <a:p>
            <a:pPr algn="ctr"/>
            <a:r>
              <a:rPr lang="en-US" sz="2000" dirty="0" smtClean="0">
                <a:solidFill>
                  <a:schemeClr val="bg1"/>
                </a:solidFill>
              </a:rPr>
              <a:t>Simulating</a:t>
            </a:r>
          </a:p>
          <a:p>
            <a:pPr algn="ctr"/>
            <a:r>
              <a:rPr lang="en-US" sz="2000" dirty="0" smtClean="0">
                <a:solidFill>
                  <a:schemeClr val="bg1"/>
                </a:solidFill>
              </a:rPr>
              <a:t>Launching</a:t>
            </a:r>
          </a:p>
          <a:p>
            <a:pPr algn="ctr"/>
            <a:r>
              <a:rPr lang="en-US" sz="2000" dirty="0">
                <a:solidFill>
                  <a:schemeClr val="bg1"/>
                </a:solidFill>
              </a:rPr>
              <a:t>Optimizing</a:t>
            </a:r>
          </a:p>
          <a:p>
            <a:pPr algn="ctr"/>
            <a:endParaRPr lang="en-US" sz="2000" dirty="0" smtClean="0">
              <a:solidFill>
                <a:schemeClr val="bg1"/>
              </a:solidFill>
            </a:endParaRPr>
          </a:p>
        </p:txBody>
      </p:sp>
      <p:sp>
        <p:nvSpPr>
          <p:cNvPr id="88" name="TextBox 87"/>
          <p:cNvSpPr txBox="1"/>
          <p:nvPr/>
        </p:nvSpPr>
        <p:spPr>
          <a:xfrm>
            <a:off x="10279010" y="16324447"/>
            <a:ext cx="2720182" cy="1323439"/>
          </a:xfrm>
          <a:prstGeom prst="rect">
            <a:avLst/>
          </a:prstGeom>
          <a:noFill/>
        </p:spPr>
        <p:txBody>
          <a:bodyPr wrap="square" rtlCol="0">
            <a:spAutoFit/>
          </a:bodyPr>
          <a:lstStyle/>
          <a:p>
            <a:pPr algn="ctr"/>
            <a:r>
              <a:rPr lang="en-US" sz="2000" u="sng" dirty="0" smtClean="0">
                <a:solidFill>
                  <a:schemeClr val="bg1"/>
                </a:solidFill>
              </a:rPr>
              <a:t>Hybrid Rocket</a:t>
            </a:r>
          </a:p>
          <a:p>
            <a:pPr algn="ctr"/>
            <a:r>
              <a:rPr lang="en-US" sz="2000" dirty="0" smtClean="0">
                <a:solidFill>
                  <a:schemeClr val="bg1"/>
                </a:solidFill>
              </a:rPr>
              <a:t>Engine Optimization</a:t>
            </a:r>
          </a:p>
          <a:p>
            <a:pPr algn="ctr"/>
            <a:r>
              <a:rPr lang="en-US" sz="2000" dirty="0" smtClean="0">
                <a:solidFill>
                  <a:schemeClr val="bg1"/>
                </a:solidFill>
              </a:rPr>
              <a:t>Rocket Integration</a:t>
            </a:r>
          </a:p>
          <a:p>
            <a:pPr algn="ctr"/>
            <a:r>
              <a:rPr lang="en-US" sz="2000" dirty="0" smtClean="0">
                <a:solidFill>
                  <a:schemeClr val="bg1"/>
                </a:solidFill>
              </a:rPr>
              <a:t>Competition</a:t>
            </a:r>
          </a:p>
        </p:txBody>
      </p:sp>
      <p:sp>
        <p:nvSpPr>
          <p:cNvPr id="93" name="TextBox 32">
            <a:extLst>
              <a:ext uri="{FF2B5EF4-FFF2-40B4-BE49-F238E27FC236}">
                <a16:creationId xmlns:a16="http://schemas.microsoft.com/office/drawing/2014/main" id="{89F8D99C-8D9D-A347-AE40-D7F5E8B18FE0}"/>
              </a:ext>
            </a:extLst>
          </p:cNvPr>
          <p:cNvSpPr txBox="1"/>
          <p:nvPr/>
        </p:nvSpPr>
        <p:spPr>
          <a:xfrm>
            <a:off x="29876777" y="17074461"/>
            <a:ext cx="13675385" cy="6600065"/>
          </a:xfrm>
          <a:prstGeom prst="rect">
            <a:avLst/>
          </a:prstGeom>
          <a:solidFill>
            <a:schemeClr val="tx2"/>
          </a:solidFill>
          <a:ln>
            <a:solidFill>
              <a:schemeClr val="bg1"/>
            </a:solidFill>
          </a:ln>
        </p:spPr>
        <p:txBody>
          <a:bodyPr wrap="square" rtlCol="0">
            <a:noAutofit/>
          </a:bodyPr>
          <a:lstStyle/>
          <a:p>
            <a:pPr algn="ctr"/>
            <a:r>
              <a:rPr lang="en-US" sz="4800" b="1" dirty="0" smtClean="0">
                <a:solidFill>
                  <a:schemeClr val="bg1"/>
                </a:solidFill>
                <a:latin typeface="Times New Roman" panose="02020603050405020304" pitchFamily="18" charset="0"/>
                <a:ea typeface="Optima" charset="0"/>
                <a:cs typeface="Times New Roman" panose="02020603050405020304" pitchFamily="18" charset="0"/>
              </a:rPr>
              <a:t>Combustion and Ignition</a:t>
            </a: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a:p>
            <a:pPr marL="914400" lvl="1" indent="-457200">
              <a:buFont typeface="Arial" panose="020B0604020202020204" pitchFamily="34" charset="0"/>
              <a:buChar char="•"/>
            </a:pPr>
            <a:r>
              <a:rPr lang="en-US" sz="2800" dirty="0">
                <a:solidFill>
                  <a:schemeClr val="bg1"/>
                </a:solidFill>
                <a:ea typeface="Optima" charset="0"/>
                <a:cs typeface="Optima" charset="0"/>
              </a:rPr>
              <a:t>A cold test fire was conducted to examine the oxidizer flow through the injector insert, and to determine the mass flow rate</a:t>
            </a:r>
          </a:p>
          <a:p>
            <a:pPr marL="914400" lvl="1" indent="-457200">
              <a:buFont typeface="Arial" panose="020B0604020202020204" pitchFamily="34" charset="0"/>
              <a:buChar char="•"/>
            </a:pPr>
            <a:r>
              <a:rPr lang="en-US" sz="2800" dirty="0">
                <a:solidFill>
                  <a:schemeClr val="bg1"/>
                </a:solidFill>
                <a:ea typeface="Optima" charset="0"/>
                <a:cs typeface="Optima" charset="0"/>
              </a:rPr>
              <a:t>Tested the flow regulation system </a:t>
            </a:r>
          </a:p>
          <a:p>
            <a:pPr marL="914400" lvl="1" indent="-457200">
              <a:buFont typeface="Arial" panose="020B0604020202020204" pitchFamily="34" charset="0"/>
              <a:buChar char="•"/>
            </a:pPr>
            <a:r>
              <a:rPr lang="en-US" sz="2800" dirty="0">
                <a:solidFill>
                  <a:schemeClr val="bg1"/>
                </a:solidFill>
                <a:ea typeface="Optima" charset="0"/>
                <a:cs typeface="Optima" charset="0"/>
              </a:rPr>
              <a:t>Attempted to determine how far we must open the flow regulator in order to get optimal flow through the injector plate</a:t>
            </a:r>
          </a:p>
          <a:p>
            <a:pPr marL="457200" indent="-457200">
              <a:buFont typeface="Arial" panose="020B0604020202020204" pitchFamily="34" charset="0"/>
              <a:buChar char="•"/>
            </a:pPr>
            <a:endParaRPr lang="en-US" sz="2800"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100" name="Picture 9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104388" y="27685580"/>
            <a:ext cx="4700460" cy="2977414"/>
          </a:xfrm>
          <a:prstGeom prst="rect">
            <a:avLst/>
          </a:prstGeom>
        </p:spPr>
      </p:pic>
      <p:sp>
        <p:nvSpPr>
          <p:cNvPr id="101" name="TextBox 100">
            <a:extLst>
              <a:ext uri="{FF2B5EF4-FFF2-40B4-BE49-F238E27FC236}">
                <a16:creationId xmlns:a16="http://schemas.microsoft.com/office/drawing/2014/main" id="{5BB03A6E-0C82-1343-939A-4C3F1380C6D6}"/>
              </a:ext>
            </a:extLst>
          </p:cNvPr>
          <p:cNvSpPr txBox="1"/>
          <p:nvPr/>
        </p:nvSpPr>
        <p:spPr>
          <a:xfrm>
            <a:off x="13848161" y="25009127"/>
            <a:ext cx="15361470" cy="4502563"/>
          </a:xfrm>
          <a:prstGeom prst="rect">
            <a:avLst/>
          </a:prstGeom>
          <a:solidFill>
            <a:schemeClr val="tx2"/>
          </a:solidFill>
          <a:ln>
            <a:solidFill>
              <a:schemeClr val="bg1"/>
            </a:solidFill>
          </a:ln>
        </p:spPr>
        <p:txBody>
          <a:bodyPr wrap="square" rtlCol="0" anchor="t">
            <a:noAutofit/>
          </a:bodyPr>
          <a:lstStyle/>
          <a:p>
            <a:pPr algn="ctr"/>
            <a:r>
              <a:rPr lang="en-US" sz="4800" b="1" dirty="0" smtClean="0">
                <a:solidFill>
                  <a:schemeClr val="bg1"/>
                </a:solidFill>
                <a:latin typeface="Times New Roman" panose="02020603050405020304" pitchFamily="18" charset="0"/>
                <a:ea typeface="Optima" charset="0"/>
                <a:cs typeface="Times New Roman" panose="02020603050405020304" pitchFamily="18" charset="0"/>
              </a:rPr>
              <a:t>Current Work</a:t>
            </a:r>
          </a:p>
          <a:p>
            <a:pPr algn="ct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p:txBody>
      </p:sp>
      <p:sp>
        <p:nvSpPr>
          <p:cNvPr id="102" name="TextBox 101">
            <a:extLst>
              <a:ext uri="{FF2B5EF4-FFF2-40B4-BE49-F238E27FC236}">
                <a16:creationId xmlns:a16="http://schemas.microsoft.com/office/drawing/2014/main" id="{5BB03A6E-0C82-1343-939A-4C3F1380C6D6}"/>
              </a:ext>
            </a:extLst>
          </p:cNvPr>
          <p:cNvSpPr txBox="1"/>
          <p:nvPr/>
        </p:nvSpPr>
        <p:spPr>
          <a:xfrm>
            <a:off x="29857114" y="24017793"/>
            <a:ext cx="13636520" cy="8098318"/>
          </a:xfrm>
          <a:prstGeom prst="rect">
            <a:avLst/>
          </a:prstGeom>
          <a:solidFill>
            <a:schemeClr val="tx2"/>
          </a:solidFill>
          <a:ln>
            <a:solidFill>
              <a:schemeClr val="bg1"/>
            </a:solidFill>
          </a:ln>
        </p:spPr>
        <p:txBody>
          <a:bodyPr wrap="square" rtlCol="0" anchor="t">
            <a:noAutofit/>
          </a:bodyPr>
          <a:lstStyle/>
          <a:p>
            <a:pPr algn="ctr"/>
            <a:r>
              <a:rPr lang="en-US" sz="4800" b="1" dirty="0" smtClean="0">
                <a:solidFill>
                  <a:schemeClr val="bg1"/>
                </a:solidFill>
                <a:latin typeface="Times New Roman" panose="02020603050405020304" pitchFamily="18" charset="0"/>
                <a:ea typeface="Optima" charset="0"/>
                <a:cs typeface="Times New Roman" panose="02020603050405020304" pitchFamily="18" charset="0"/>
              </a:rPr>
              <a:t>Thrust Vectoring</a:t>
            </a:r>
          </a:p>
          <a:p>
            <a:pPr algn="ctr"/>
            <a:endParaRPr lang="en-US" sz="4800" b="1" dirty="0">
              <a:solidFill>
                <a:schemeClr val="bg1"/>
              </a:solidFill>
              <a:latin typeface="Times New Roman" panose="02020603050405020304" pitchFamily="18" charset="0"/>
              <a:ea typeface="Optima" charset="0"/>
              <a:cs typeface="Times New Roman" panose="02020603050405020304" pitchFamily="18" charset="0"/>
            </a:endParaRPr>
          </a:p>
        </p:txBody>
      </p:sp>
      <p:grpSp>
        <p:nvGrpSpPr>
          <p:cNvPr id="118" name="Group 117"/>
          <p:cNvGrpSpPr/>
          <p:nvPr/>
        </p:nvGrpSpPr>
        <p:grpSpPr>
          <a:xfrm>
            <a:off x="31875895" y="25009127"/>
            <a:ext cx="9320924" cy="7064717"/>
            <a:chOff x="32083363" y="24727250"/>
            <a:chExt cx="9320924" cy="7064717"/>
          </a:xfrm>
        </p:grpSpPr>
        <p:pic>
          <p:nvPicPr>
            <p:cNvPr id="99" name="Picture 98"/>
            <p:cNvPicPr>
              <a:picLocks noChangeAspect="1"/>
            </p:cNvPicPr>
            <p:nvPr/>
          </p:nvPicPr>
          <p:blipFill rotWithShape="1">
            <a:blip r:embed="rId30" cstate="print">
              <a:extLst>
                <a:ext uri="{28A0092B-C50C-407E-A947-70E740481C1C}">
                  <a14:useLocalDpi xmlns:a14="http://schemas.microsoft.com/office/drawing/2010/main" val="0"/>
                </a:ext>
              </a:extLst>
            </a:blip>
            <a:srcRect l="26509" r="25016"/>
            <a:stretch/>
          </p:blipFill>
          <p:spPr>
            <a:xfrm>
              <a:off x="32083363" y="24727250"/>
              <a:ext cx="6202017" cy="7064717"/>
            </a:xfrm>
            <a:prstGeom prst="rect">
              <a:avLst/>
            </a:prstGeom>
          </p:spPr>
        </p:pic>
        <p:pic>
          <p:nvPicPr>
            <p:cNvPr id="112" name="Picture 111"/>
            <p:cNvPicPr>
              <a:picLocks noChangeAspect="1"/>
            </p:cNvPicPr>
            <p:nvPr/>
          </p:nvPicPr>
          <p:blipFill rotWithShape="1">
            <a:blip r:embed="rId31" cstate="print">
              <a:extLst>
                <a:ext uri="{28A0092B-C50C-407E-A947-70E740481C1C}">
                  <a14:useLocalDpi xmlns:a14="http://schemas.microsoft.com/office/drawing/2010/main" val="0"/>
                </a:ext>
              </a:extLst>
            </a:blip>
            <a:srcRect l="46206" r="25174"/>
            <a:stretch/>
          </p:blipFill>
          <p:spPr>
            <a:xfrm>
              <a:off x="32691499" y="24999675"/>
              <a:ext cx="3379305" cy="6519868"/>
            </a:xfrm>
            <a:prstGeom prst="rect">
              <a:avLst/>
            </a:prstGeom>
          </p:spPr>
        </p:pic>
        <p:pic>
          <p:nvPicPr>
            <p:cNvPr id="113" name="Picture 112"/>
            <p:cNvPicPr>
              <a:picLocks noChangeAspect="1"/>
            </p:cNvPicPr>
            <p:nvPr/>
          </p:nvPicPr>
          <p:blipFill rotWithShape="1">
            <a:blip r:embed="rId32" cstate="print">
              <a:extLst>
                <a:ext uri="{28A0092B-C50C-407E-A947-70E740481C1C}">
                  <a14:useLocalDpi xmlns:a14="http://schemas.microsoft.com/office/drawing/2010/main" val="0"/>
                </a:ext>
              </a:extLst>
            </a:blip>
            <a:srcRect l="45225" r="20573"/>
            <a:stretch/>
          </p:blipFill>
          <p:spPr>
            <a:xfrm>
              <a:off x="37133170" y="24727250"/>
              <a:ext cx="4271117" cy="6895465"/>
            </a:xfrm>
            <a:prstGeom prst="rect">
              <a:avLst/>
            </a:prstGeom>
          </p:spPr>
        </p:pic>
      </p:grpSp>
      <p:grpSp>
        <p:nvGrpSpPr>
          <p:cNvPr id="117" name="Group 116"/>
          <p:cNvGrpSpPr/>
          <p:nvPr/>
        </p:nvGrpSpPr>
        <p:grpSpPr>
          <a:xfrm>
            <a:off x="4915660" y="10856635"/>
            <a:ext cx="4117548" cy="6758683"/>
            <a:chOff x="4877220" y="10886840"/>
            <a:chExt cx="4117548" cy="6758683"/>
          </a:xfrm>
        </p:grpSpPr>
        <p:sp>
          <p:nvSpPr>
            <p:cNvPr id="81" name="TextBox 80"/>
            <p:cNvSpPr txBox="1"/>
            <p:nvPr/>
          </p:nvSpPr>
          <p:spPr>
            <a:xfrm>
              <a:off x="6035116" y="17122303"/>
              <a:ext cx="1882568" cy="523220"/>
            </a:xfrm>
            <a:prstGeom prst="rect">
              <a:avLst/>
            </a:prstGeom>
            <a:noFill/>
          </p:spPr>
          <p:txBody>
            <a:bodyPr wrap="square" rtlCol="0">
              <a:spAutoFit/>
            </a:bodyPr>
            <a:lstStyle/>
            <a:p>
              <a:r>
                <a:rPr lang="en-US" sz="2800" dirty="0" smtClean="0">
                  <a:solidFill>
                    <a:schemeClr val="bg1"/>
                  </a:solidFill>
                </a:rPr>
                <a:t>Year Two</a:t>
              </a:r>
              <a:endParaRPr lang="en-US" sz="2800" dirty="0">
                <a:solidFill>
                  <a:schemeClr val="bg1"/>
                </a:solidFill>
              </a:endParaRPr>
            </a:p>
          </p:txBody>
        </p:sp>
        <p:sp>
          <p:nvSpPr>
            <p:cNvPr id="87" name="TextBox 86"/>
            <p:cNvSpPr txBox="1"/>
            <p:nvPr/>
          </p:nvSpPr>
          <p:spPr>
            <a:xfrm>
              <a:off x="5886835" y="10886840"/>
              <a:ext cx="2098316" cy="1323439"/>
            </a:xfrm>
            <a:prstGeom prst="rect">
              <a:avLst/>
            </a:prstGeom>
            <a:noFill/>
          </p:spPr>
          <p:txBody>
            <a:bodyPr wrap="square" rtlCol="0">
              <a:spAutoFit/>
            </a:bodyPr>
            <a:lstStyle/>
            <a:p>
              <a:pPr algn="ctr"/>
              <a:r>
                <a:rPr lang="en-US" sz="2000" u="sng" dirty="0" smtClean="0">
                  <a:solidFill>
                    <a:schemeClr val="bg1"/>
                  </a:solidFill>
                </a:rPr>
                <a:t>Hybrid Engine</a:t>
              </a:r>
            </a:p>
            <a:p>
              <a:pPr algn="ctr"/>
              <a:r>
                <a:rPr lang="en-US" sz="2000" dirty="0" smtClean="0">
                  <a:solidFill>
                    <a:schemeClr val="bg1"/>
                  </a:solidFill>
                </a:rPr>
                <a:t>Design</a:t>
              </a:r>
            </a:p>
            <a:p>
              <a:pPr algn="ctr"/>
              <a:r>
                <a:rPr lang="en-US" sz="2000" dirty="0" smtClean="0">
                  <a:solidFill>
                    <a:schemeClr val="bg1"/>
                  </a:solidFill>
                </a:rPr>
                <a:t>Manufacture</a:t>
              </a:r>
            </a:p>
            <a:p>
              <a:pPr algn="ctr"/>
              <a:r>
                <a:rPr lang="en-US" sz="2000" dirty="0" smtClean="0">
                  <a:solidFill>
                    <a:schemeClr val="bg1"/>
                  </a:solidFill>
                </a:rPr>
                <a:t>Test</a:t>
              </a:r>
            </a:p>
          </p:txBody>
        </p:sp>
        <p:grpSp>
          <p:nvGrpSpPr>
            <p:cNvPr id="116" name="Group 115"/>
            <p:cNvGrpSpPr/>
            <p:nvPr/>
          </p:nvGrpSpPr>
          <p:grpSpPr>
            <a:xfrm>
              <a:off x="4877220" y="11695083"/>
              <a:ext cx="4117548" cy="5490064"/>
              <a:chOff x="4877220" y="11695083"/>
              <a:chExt cx="4117548" cy="5490064"/>
            </a:xfrm>
          </p:grpSpPr>
          <p:pic>
            <p:nvPicPr>
              <p:cNvPr id="114" name="Picture 11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4190962" y="12381341"/>
                <a:ext cx="5490064" cy="4117548"/>
              </a:xfrm>
              <a:prstGeom prst="rect">
                <a:avLst/>
              </a:prstGeom>
            </p:spPr>
          </p:pic>
          <p:sp>
            <p:nvSpPr>
              <p:cNvPr id="115" name="TextBox 114"/>
              <p:cNvSpPr txBox="1"/>
              <p:nvPr/>
            </p:nvSpPr>
            <p:spPr>
              <a:xfrm rot="5400000">
                <a:off x="6134093" y="14080268"/>
                <a:ext cx="1603801" cy="461665"/>
              </a:xfrm>
              <a:prstGeom prst="rect">
                <a:avLst/>
              </a:prstGeom>
              <a:noFill/>
            </p:spPr>
            <p:txBody>
              <a:bodyPr wrap="square" rtlCol="0">
                <a:spAutoFit/>
              </a:bodyPr>
              <a:lstStyle/>
              <a:p>
                <a:r>
                  <a:rPr lang="en-US" sz="2400" dirty="0" smtClean="0">
                    <a:solidFill>
                      <a:schemeClr val="bg1"/>
                    </a:solidFill>
                  </a:rPr>
                  <a:t>Runaway</a:t>
                </a:r>
                <a:endParaRPr lang="en-US" sz="2400" dirty="0">
                  <a:solidFill>
                    <a:schemeClr val="bg1"/>
                  </a:solidFill>
                </a:endParaRPr>
              </a:p>
            </p:txBody>
          </p:sp>
        </p:grpSp>
      </p:grpSp>
      <p:sp>
        <p:nvSpPr>
          <p:cNvPr id="119" name="TextBox 118"/>
          <p:cNvSpPr txBox="1"/>
          <p:nvPr/>
        </p:nvSpPr>
        <p:spPr>
          <a:xfrm>
            <a:off x="30271997" y="27165300"/>
            <a:ext cx="2095768" cy="1477328"/>
          </a:xfrm>
          <a:prstGeom prst="rect">
            <a:avLst/>
          </a:prstGeom>
          <a:noFill/>
        </p:spPr>
        <p:txBody>
          <a:bodyPr wrap="square" rtlCol="0">
            <a:spAutoFit/>
          </a:bodyPr>
          <a:lstStyle/>
          <a:p>
            <a:r>
              <a:rPr lang="en-US" dirty="0" smtClean="0">
                <a:solidFill>
                  <a:schemeClr val="bg1"/>
                </a:solidFill>
              </a:rPr>
              <a:t>Two actuators positioned 90 degrees apart enable pitch and yaw control </a:t>
            </a:r>
            <a:endParaRPr lang="en-US" dirty="0">
              <a:solidFill>
                <a:schemeClr val="bg1"/>
              </a:solidFill>
            </a:endParaRPr>
          </a:p>
        </p:txBody>
      </p:sp>
      <p:sp>
        <p:nvSpPr>
          <p:cNvPr id="124" name="TextBox 123"/>
          <p:cNvSpPr txBox="1"/>
          <p:nvPr/>
        </p:nvSpPr>
        <p:spPr>
          <a:xfrm>
            <a:off x="41251384" y="26244745"/>
            <a:ext cx="2187685" cy="2031325"/>
          </a:xfrm>
          <a:prstGeom prst="rect">
            <a:avLst/>
          </a:prstGeom>
          <a:noFill/>
        </p:spPr>
        <p:txBody>
          <a:bodyPr wrap="square" rtlCol="0">
            <a:spAutoFit/>
          </a:bodyPr>
          <a:lstStyle/>
          <a:p>
            <a:r>
              <a:rPr lang="en-US" dirty="0" smtClean="0">
                <a:solidFill>
                  <a:schemeClr val="bg1"/>
                </a:solidFill>
              </a:rPr>
              <a:t>A gimbal ring is used to provide a second rotational piece that is placed between the engine and the rocket body</a:t>
            </a:r>
            <a:endParaRPr lang="en-US" dirty="0">
              <a:solidFill>
                <a:schemeClr val="bg1"/>
              </a:solidFill>
            </a:endParaRPr>
          </a:p>
        </p:txBody>
      </p:sp>
    </p:spTree>
    <p:extLst>
      <p:ext uri="{BB962C8B-B14F-4D97-AF65-F5344CB8AC3E}">
        <p14:creationId xmlns:p14="http://schemas.microsoft.com/office/powerpoint/2010/main" val="348776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0000"/>
                <a:lumOff val="40000"/>
              </a:schemeClr>
            </a:gs>
            <a:gs pos="32000">
              <a:schemeClr val="accent1">
                <a:lumMod val="20000"/>
                <a:lumOff val="80000"/>
              </a:schemeClr>
            </a:gs>
            <a:gs pos="0">
              <a:schemeClr val="accent2">
                <a:lumMod val="0"/>
                <a:lumOff val="100000"/>
              </a:schemeClr>
            </a:gs>
            <a:gs pos="78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6" y="23364780"/>
            <a:ext cx="1747644"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5" y="330047"/>
            <a:ext cx="3671743" cy="1722545"/>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5" y="417994"/>
            <a:ext cx="4861556"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6" y="586145"/>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0" y="12047284"/>
            <a:ext cx="12196840" cy="5260534"/>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Project Overview</a:t>
            </a:r>
          </a:p>
          <a:p>
            <a:pPr marL="1028700" lvl="1" indent="-571500" fontAlgn="base">
              <a:buFont typeface="Arial" charset="0"/>
              <a:buChar char="•"/>
            </a:pPr>
            <a:r>
              <a:rPr lang="en-US" sz="2800" dirty="0">
                <a:solidFill>
                  <a:schemeClr val="bg1"/>
                </a:solidFill>
              </a:rPr>
              <a:t>Our main focus is to develop a rocket propelled by a student designed hybrid engine</a:t>
            </a:r>
          </a:p>
          <a:p>
            <a:pPr marL="1943100" lvl="3" indent="-571500" fontAlgn="base">
              <a:buFont typeface="Arial" charset="0"/>
              <a:buChar char="•"/>
            </a:pPr>
            <a:r>
              <a:rPr lang="en-US" sz="2800" dirty="0">
                <a:solidFill>
                  <a:schemeClr val="bg1"/>
                </a:solidFill>
              </a:rPr>
              <a:t>A hybrid rocket engine uses a solid reducer with the assistance of a liquid oxidizer</a:t>
            </a:r>
          </a:p>
          <a:p>
            <a:pPr marL="1028700" lvl="1" indent="-571500" fontAlgn="base">
              <a:buFont typeface="Arial" charset="0"/>
              <a:buChar char="•"/>
            </a:pPr>
            <a:r>
              <a:rPr lang="en-US" sz="2800" dirty="0">
                <a:solidFill>
                  <a:schemeClr val="bg1"/>
                </a:solidFill>
              </a:rPr>
              <a:t>Compete in the Spaceport America Cup in June 2020 hosted in Las Cruces, New Mexico</a:t>
            </a:r>
          </a:p>
          <a:p>
            <a:pPr marL="1943100" lvl="3" indent="-571500" fontAlgn="base">
              <a:buFont typeface="Arial" charset="0"/>
              <a:buChar char="•"/>
            </a:pPr>
            <a:r>
              <a:rPr lang="en-US" sz="2800" dirty="0">
                <a:solidFill>
                  <a:schemeClr val="bg1"/>
                </a:solidFill>
              </a:rPr>
              <a:t>A 10,000 ft. apogee competition implementing a student researched and developed hybrid class engine</a:t>
            </a:r>
          </a:p>
          <a:p>
            <a:pPr marL="1028700" lvl="1" indent="-571500" fontAlgn="base">
              <a:buFont typeface="Arial" charset="0"/>
              <a:buChar char="•"/>
            </a:pPr>
            <a:r>
              <a:rPr lang="en-US" sz="2800"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0" y="138740"/>
            <a:ext cx="4247540" cy="2668871"/>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3" y="557368"/>
            <a:ext cx="12109693" cy="1842932"/>
          </a:xfrm>
          <a:prstGeom prst="rect">
            <a:avLst/>
          </a:prstGeom>
          <a:noFill/>
        </p:spPr>
        <p:txBody>
          <a:bodyPr wrap="square" rtlCol="0">
            <a:noAutofit/>
          </a:bodyPr>
          <a:lstStyle/>
          <a:p>
            <a:pPr algn="ctr"/>
            <a:r>
              <a:rPr lang="en-US" sz="2800" dirty="0">
                <a:solidFill>
                  <a:schemeClr val="bg1"/>
                </a:solidFill>
                <a:latin typeface="Optima" charset="0"/>
                <a:ea typeface="Optima" charset="0"/>
                <a:cs typeface="Optima" charset="0"/>
              </a:rPr>
              <a:t>Department of Mechanical Engineering</a:t>
            </a:r>
          </a:p>
          <a:p>
            <a:pPr algn="ctr"/>
            <a:r>
              <a:rPr lang="en-US" sz="2800"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800" dirty="0">
                <a:solidFill>
                  <a:schemeClr val="bg1"/>
                </a:solidFill>
                <a:latin typeface="Optima" charset="0"/>
                <a:ea typeface="Optima" charset="0"/>
                <a:cs typeface="Optima" charset="0"/>
              </a:rPr>
              <a:t>Advisor: Dr. Todd Gross</a:t>
            </a:r>
          </a:p>
          <a:p>
            <a:pPr algn="ctr"/>
            <a:endParaRPr lang="en-US" sz="2800"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1" y="24633223"/>
            <a:ext cx="15361470" cy="784785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Gimbal System</a:t>
            </a:r>
          </a:p>
          <a:p>
            <a:pPr marL="914400" lvl="1" indent="-457200" fontAlgn="base">
              <a:buFont typeface="Arial" panose="020B0604020202020204" pitchFamily="34" charset="0"/>
              <a:buChar char="•"/>
            </a:pPr>
            <a:r>
              <a:rPr lang="en-US" sz="2800" dirty="0">
                <a:solidFill>
                  <a:schemeClr val="bg1"/>
                </a:solidFill>
              </a:rPr>
              <a:t>Preliminary design work was started last year on commercial off the shelf 29mm engines to assist in the application of those techniques on a larger, homemade hybrid engine</a:t>
            </a:r>
          </a:p>
          <a:p>
            <a:pPr algn="ctr"/>
            <a:endParaRPr lang="en-US" sz="2800" dirty="0">
              <a:solidFill>
                <a:schemeClr val="bg1"/>
              </a:solidFill>
              <a:cs typeface="Calibri"/>
            </a:endParaRPr>
          </a:p>
          <a:p>
            <a:pPr algn="ctr"/>
            <a:r>
              <a:rPr lang="en-US" sz="2800" dirty="0">
                <a:solidFill>
                  <a:schemeClr val="bg1"/>
                </a:solidFill>
                <a:cs typeface="Calibri"/>
              </a:rPr>
              <a:t>HHHHH</a:t>
            </a:r>
          </a:p>
          <a:p>
            <a:pPr algn="ctr"/>
            <a:endParaRPr lang="en-US" sz="2800" dirty="0">
              <a:solidFill>
                <a:schemeClr val="bg1"/>
              </a:solidFill>
              <a:cs typeface="Calibri"/>
            </a:endParaRPr>
          </a:p>
          <a:p>
            <a:pPr marL="457200" indent="-457200">
              <a:buFont typeface="Arial" charset="0"/>
              <a:buChar char="•"/>
            </a:pPr>
            <a:endParaRPr lang="en-US" sz="2800"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4" y="10787886"/>
            <a:ext cx="13675385" cy="6672983"/>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400" lvl="1" indent="-457200">
              <a:buFont typeface="Arial" panose="020B0604020202020204" pitchFamily="34" charset="0"/>
              <a:buChar char="•"/>
            </a:pPr>
            <a:r>
              <a:rPr lang="en-US" sz="2800" dirty="0">
                <a:solidFill>
                  <a:schemeClr val="bg1"/>
                </a:solidFill>
                <a:ea typeface="Optima" charset="0"/>
                <a:cs typeface="Optima" charset="0"/>
              </a:rPr>
              <a:t>A cold test fire was conducted to examine the oxidizer flow through the injector insert, and to determine the mass flow rate</a:t>
            </a:r>
          </a:p>
          <a:p>
            <a:pPr marL="914400" lvl="1" indent="-457200">
              <a:buFont typeface="Arial" panose="020B0604020202020204" pitchFamily="34" charset="0"/>
              <a:buChar char="•"/>
            </a:pPr>
            <a:r>
              <a:rPr lang="en-US" sz="2800" dirty="0">
                <a:solidFill>
                  <a:schemeClr val="bg1"/>
                </a:solidFill>
                <a:ea typeface="Optima" charset="0"/>
                <a:cs typeface="Optima" charset="0"/>
              </a:rPr>
              <a:t>Tested the flow regulation system </a:t>
            </a:r>
          </a:p>
          <a:p>
            <a:pPr marL="914400" lvl="1" indent="-457200">
              <a:buFont typeface="Arial" panose="020B0604020202020204" pitchFamily="34" charset="0"/>
              <a:buChar char="•"/>
            </a:pPr>
            <a:r>
              <a:rPr lang="en-US" sz="2800" dirty="0">
                <a:solidFill>
                  <a:schemeClr val="bg1"/>
                </a:solidFill>
                <a:ea typeface="Optima" charset="0"/>
                <a:cs typeface="Optima" charset="0"/>
              </a:rPr>
              <a:t>Attempted to determine how far we must open the flow regulator in order to get optimal flow through the injector plate</a:t>
            </a:r>
          </a:p>
          <a:p>
            <a:pPr marL="457200" indent="-457200">
              <a:buFont typeface="Arial" panose="020B0604020202020204" pitchFamily="34" charset="0"/>
              <a:buChar char="•"/>
            </a:pPr>
            <a:endParaRPr lang="en-US" sz="2800"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6" y="22510901"/>
            <a:ext cx="13558328" cy="7016793"/>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800" b="1" dirty="0">
                <a:solidFill>
                  <a:schemeClr val="bg1"/>
                </a:solidFill>
              </a:rPr>
              <a:t>    </a:t>
            </a: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endParaRPr lang="en-US" sz="2800"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6" y="29837991"/>
            <a:ext cx="13558328" cy="2643087"/>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800" dirty="0" smtClean="0">
                <a:solidFill>
                  <a:schemeClr val="bg1"/>
                </a:solidFill>
                <a:latin typeface="Optima" charset="0"/>
                <a:ea typeface="Optima" charset="0"/>
                <a:cs typeface="Optima" charset="0"/>
              </a:rPr>
              <a:t>A </a:t>
            </a:r>
            <a:r>
              <a:rPr lang="en-US" sz="2800" dirty="0">
                <a:solidFill>
                  <a:schemeClr val="bg1"/>
                </a:solidFill>
                <a:latin typeface="Optima" charset="0"/>
                <a:ea typeface="Optima" charset="0"/>
                <a:cs typeface="Optima" charset="0"/>
              </a:rPr>
              <a:t>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6" y="2699617"/>
            <a:ext cx="13558329"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400" lvl="1" indent="-457200" fontAlgn="base">
              <a:buFont typeface="Arial" panose="020B0604020202020204" pitchFamily="34" charset="0"/>
              <a:buChar char="•"/>
            </a:pPr>
            <a:r>
              <a:rPr lang="en-US" sz="2800" dirty="0">
                <a:solidFill>
                  <a:schemeClr val="bg1"/>
                </a:solidFill>
              </a:rPr>
              <a:t>The combustion chamber and Injector plate were manufactured with the assistance of TURBOCAM International</a:t>
            </a:r>
          </a:p>
          <a:p>
            <a:pPr marL="1828800" lvl="3" indent="-457200" fontAlgn="base">
              <a:buFont typeface="Arial" panose="020B0604020202020204" pitchFamily="34" charset="0"/>
              <a:buChar char="•"/>
            </a:pPr>
            <a:r>
              <a:rPr lang="en-US" sz="2800" dirty="0">
                <a:solidFill>
                  <a:schemeClr val="bg1"/>
                </a:solidFill>
              </a:rPr>
              <a:t>Both components made of Aluminum 6061 for ease of manufacturing and Tripoli Experimental Rocket Recommendations</a:t>
            </a:r>
          </a:p>
          <a:p>
            <a:pPr marL="1828800" lvl="3" indent="-457200" fontAlgn="base">
              <a:buFont typeface="Arial" panose="020B0604020202020204" pitchFamily="34" charset="0"/>
              <a:buChar char="•"/>
            </a:pPr>
            <a:r>
              <a:rPr lang="en-US" sz="2800" dirty="0">
                <a:solidFill>
                  <a:schemeClr val="bg1"/>
                </a:solidFill>
              </a:rPr>
              <a:t>Injector plate designed so the plate can be reused, but hole inserts can be redesigned and replaced</a:t>
            </a:r>
          </a:p>
          <a:p>
            <a:pPr marL="914400" lvl="1" indent="-457200" fontAlgn="base">
              <a:buFont typeface="Arial" panose="020B0604020202020204" pitchFamily="34" charset="0"/>
              <a:buChar char="•"/>
            </a:pPr>
            <a:r>
              <a:rPr lang="en-US" sz="2800" dirty="0">
                <a:solidFill>
                  <a:schemeClr val="bg1"/>
                </a:solidFill>
              </a:rPr>
              <a:t>The nozzle was manufactured here at UNH by Scott Campbell</a:t>
            </a:r>
          </a:p>
          <a:p>
            <a:pPr marL="457200" indent="-457200" fontAlgn="base">
              <a:buFont typeface="Arial" panose="020B0604020202020204" pitchFamily="34" charset="0"/>
              <a:buChar char="•"/>
            </a:pPr>
            <a:endParaRPr lang="en-US" sz="2800" dirty="0">
              <a:solidFill>
                <a:schemeClr val="bg1"/>
              </a:solidFill>
            </a:endParaRPr>
          </a:p>
          <a:p>
            <a:pPr fontAlgn="base"/>
            <a:endParaRPr lang="en-US" sz="2800"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0" y="2699617"/>
            <a:ext cx="12196840"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Who We Are</a:t>
            </a:r>
          </a:p>
          <a:p>
            <a:pPr marL="914400" lvl="1" indent="-457200" fontAlgn="base">
              <a:buFont typeface="Arial" panose="020B0604020202020204" pitchFamily="34" charset="0"/>
              <a:buChar char="•"/>
            </a:pPr>
            <a:r>
              <a:rPr lang="en-US" sz="2800" dirty="0">
                <a:solidFill>
                  <a:schemeClr val="bg1"/>
                </a:solidFill>
                <a:cs typeface="Times New Roman" panose="02020603050405020304" pitchFamily="18" charset="0"/>
              </a:rPr>
              <a:t>A chapter of the Students for the Exploration and Development of Space, part of a nationwide organization</a:t>
            </a:r>
          </a:p>
          <a:p>
            <a:pPr marL="914400" lvl="1" indent="-457200" fontAlgn="base">
              <a:buFont typeface="Arial" panose="020B0604020202020204" pitchFamily="34" charset="0"/>
              <a:buChar char="•"/>
            </a:pPr>
            <a:r>
              <a:rPr lang="en-US" sz="2800" dirty="0">
                <a:solidFill>
                  <a:schemeClr val="bg1"/>
                </a:solidFill>
              </a:rPr>
              <a:t>A second year engineering organization comprised of students of all classes and CEPS majors</a:t>
            </a:r>
          </a:p>
          <a:p>
            <a:pPr marL="914400" lvl="1" indent="-457200" fontAlgn="base">
              <a:buFont typeface="Arial" panose="020B0604020202020204" pitchFamily="34" charset="0"/>
              <a:buChar char="•"/>
            </a:pPr>
            <a:r>
              <a:rPr lang="en-US" sz="2800" dirty="0">
                <a:solidFill>
                  <a:schemeClr val="bg1"/>
                </a:solidFill>
              </a:rPr>
              <a:t>A primary engineering goal of pursuing the art of high power rocketry with custom-made hybrid engines</a:t>
            </a:r>
            <a:endParaRPr lang="en-US" sz="2800" b="1" dirty="0">
              <a:solidFill>
                <a:schemeClr val="bg1"/>
              </a:solidFill>
            </a:endParaRPr>
          </a:p>
          <a:p>
            <a:pPr marL="914400" lvl="1" indent="-457200" fontAlgn="base">
              <a:buFont typeface="Arial" panose="020B0604020202020204" pitchFamily="34" charset="0"/>
              <a:buChar char="•"/>
            </a:pPr>
            <a:r>
              <a:rPr lang="en-US" sz="2800"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1" y="3697521"/>
            <a:ext cx="5578793" cy="2369880"/>
          </a:xfrm>
          <a:prstGeom prst="rect">
            <a:avLst/>
          </a:prstGeom>
          <a:noFill/>
        </p:spPr>
        <p:txBody>
          <a:bodyPr wrap="square" rtlCol="0">
            <a:spAutoFit/>
          </a:bodyPr>
          <a:lstStyle/>
          <a:p>
            <a:r>
              <a:rPr lang="en-US" sz="3600" u="sng" dirty="0">
                <a:solidFill>
                  <a:schemeClr val="bg1"/>
                </a:solidFill>
              </a:rPr>
              <a:t>Oxidizer Tank</a:t>
            </a:r>
          </a:p>
          <a:p>
            <a:r>
              <a:rPr lang="en-US" sz="2800" dirty="0">
                <a:solidFill>
                  <a:schemeClr val="bg1"/>
                </a:solidFill>
              </a:rPr>
              <a:t>A highly pressurized vessel that </a:t>
            </a:r>
          </a:p>
          <a:p>
            <a:r>
              <a:rPr lang="en-US" sz="2800" dirty="0">
                <a:solidFill>
                  <a:schemeClr val="bg1"/>
                </a:solidFill>
              </a:rPr>
              <a:t>contains liquid Nitrous Oxide, </a:t>
            </a:r>
          </a:p>
          <a:p>
            <a:r>
              <a:rPr lang="en-US" sz="2800" dirty="0">
                <a:solidFill>
                  <a:schemeClr val="bg1"/>
                </a:solidFill>
              </a:rPr>
              <a:t>acting as our oxidizer within </a:t>
            </a:r>
          </a:p>
          <a:p>
            <a:r>
              <a:rPr lang="en-US" sz="2800" dirty="0">
                <a:solidFill>
                  <a:schemeClr val="bg1"/>
                </a:solidFill>
              </a:rPr>
              <a:t>the combustion chamber</a:t>
            </a:r>
          </a:p>
        </p:txBody>
      </p:sp>
      <p:sp>
        <p:nvSpPr>
          <p:cNvPr id="9" name="TextBox 8"/>
          <p:cNvSpPr txBox="1"/>
          <p:nvPr/>
        </p:nvSpPr>
        <p:spPr>
          <a:xfrm>
            <a:off x="23984873" y="5988294"/>
            <a:ext cx="5408276" cy="3231654"/>
          </a:xfrm>
          <a:prstGeom prst="rect">
            <a:avLst/>
          </a:prstGeom>
          <a:noFill/>
        </p:spPr>
        <p:txBody>
          <a:bodyPr wrap="square" rtlCol="0">
            <a:spAutoFit/>
          </a:bodyPr>
          <a:lstStyle/>
          <a:p>
            <a:r>
              <a:rPr lang="en-US" sz="3600" u="sng" dirty="0">
                <a:solidFill>
                  <a:schemeClr val="bg1"/>
                </a:solidFill>
              </a:rPr>
              <a:t>Flow Regulator</a:t>
            </a:r>
          </a:p>
          <a:p>
            <a:r>
              <a:rPr lang="en-US" sz="2800" dirty="0">
                <a:solidFill>
                  <a:schemeClr val="bg1"/>
                </a:solidFill>
              </a:rPr>
              <a:t>A motorized valve that monitors flow regulation </a:t>
            </a:r>
          </a:p>
          <a:p>
            <a:r>
              <a:rPr lang="en-US" sz="2800" dirty="0">
                <a:solidFill>
                  <a:schemeClr val="bg1"/>
                </a:solidFill>
              </a:rPr>
              <a:t>of the oxidizer into the injection plate controlled </a:t>
            </a:r>
          </a:p>
          <a:p>
            <a:r>
              <a:rPr lang="en-US" sz="2800" dirty="0">
                <a:solidFill>
                  <a:schemeClr val="bg1"/>
                </a:solidFill>
              </a:rPr>
              <a:t>by an electric motor and </a:t>
            </a:r>
          </a:p>
          <a:p>
            <a:r>
              <a:rPr lang="en-US" sz="2800" dirty="0">
                <a:solidFill>
                  <a:schemeClr val="bg1"/>
                </a:solidFill>
              </a:rPr>
              <a:t>an Arduino.</a:t>
            </a:r>
          </a:p>
        </p:txBody>
      </p:sp>
      <p:sp>
        <p:nvSpPr>
          <p:cNvPr id="10" name="TextBox 9"/>
          <p:cNvSpPr txBox="1"/>
          <p:nvPr/>
        </p:nvSpPr>
        <p:spPr>
          <a:xfrm>
            <a:off x="14108228" y="9854217"/>
            <a:ext cx="5252445" cy="3231654"/>
          </a:xfrm>
          <a:prstGeom prst="rect">
            <a:avLst/>
          </a:prstGeom>
          <a:noFill/>
        </p:spPr>
        <p:txBody>
          <a:bodyPr wrap="square" rtlCol="0">
            <a:spAutoFit/>
          </a:bodyPr>
          <a:lstStyle/>
          <a:p>
            <a:r>
              <a:rPr lang="en-US" sz="3600" u="sng" dirty="0">
                <a:solidFill>
                  <a:schemeClr val="bg1"/>
                </a:solidFill>
              </a:rPr>
              <a:t>Injection Plate</a:t>
            </a:r>
          </a:p>
          <a:p>
            <a:r>
              <a:rPr lang="en-US" sz="2800" dirty="0">
                <a:solidFill>
                  <a:schemeClr val="bg1"/>
                </a:solidFill>
              </a:rPr>
              <a:t>Responsible for providing desired oxidizer flow into the combustion chamber with the assistance of the impinging plate</a:t>
            </a:r>
          </a:p>
          <a:p>
            <a:endParaRPr lang="en-US" sz="2800" dirty="0">
              <a:solidFill>
                <a:schemeClr val="bg1"/>
              </a:solidFill>
            </a:endParaRPr>
          </a:p>
        </p:txBody>
      </p:sp>
      <p:sp>
        <p:nvSpPr>
          <p:cNvPr id="12" name="TextBox 11"/>
          <p:cNvSpPr txBox="1"/>
          <p:nvPr/>
        </p:nvSpPr>
        <p:spPr>
          <a:xfrm>
            <a:off x="13848161" y="16324447"/>
            <a:ext cx="5437183" cy="2800767"/>
          </a:xfrm>
          <a:prstGeom prst="rect">
            <a:avLst/>
          </a:prstGeom>
          <a:noFill/>
        </p:spPr>
        <p:txBody>
          <a:bodyPr wrap="square" rtlCol="0">
            <a:spAutoFit/>
          </a:bodyPr>
          <a:lstStyle/>
          <a:p>
            <a:r>
              <a:rPr lang="en-US" sz="3600" u="sng" dirty="0">
                <a:solidFill>
                  <a:schemeClr val="bg1"/>
                </a:solidFill>
              </a:rPr>
              <a:t>Combustion Chamber</a:t>
            </a:r>
          </a:p>
          <a:p>
            <a:r>
              <a:rPr lang="en-US" sz="2800"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6" y="19606424"/>
            <a:ext cx="5342744" cy="3231654"/>
          </a:xfrm>
          <a:prstGeom prst="rect">
            <a:avLst/>
          </a:prstGeom>
          <a:noFill/>
        </p:spPr>
        <p:txBody>
          <a:bodyPr wrap="square" rtlCol="0">
            <a:spAutoFit/>
          </a:bodyPr>
          <a:lstStyle/>
          <a:p>
            <a:r>
              <a:rPr lang="en-US" sz="3600" u="sng" dirty="0">
                <a:solidFill>
                  <a:schemeClr val="bg1"/>
                </a:solidFill>
              </a:rPr>
              <a:t>Nozzle</a:t>
            </a:r>
          </a:p>
          <a:p>
            <a:r>
              <a:rPr lang="en-US" sz="2800"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2"/>
            <a:ext cx="4310411" cy="2910040"/>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877980" y="28202984"/>
            <a:ext cx="12210630" cy="4278094"/>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latin typeface="Times New Roman" panose="02020603050405020304" pitchFamily="18" charset="0"/>
                <a:cs typeface="Times New Roman" panose="02020603050405020304" pitchFamily="18" charset="0"/>
              </a:rPr>
              <a:t>Reducer and Oxidizer</a:t>
            </a:r>
          </a:p>
          <a:p>
            <a:pPr marL="1143000" lvl="1" indent="-685800">
              <a:buFont typeface="Arial" panose="020B0604020202020204" pitchFamily="34" charset="0"/>
              <a:buChar char="•"/>
            </a:pPr>
            <a:r>
              <a:rPr lang="en-US" sz="2800" dirty="0">
                <a:solidFill>
                  <a:schemeClr val="bg1"/>
                </a:solidFill>
              </a:rPr>
              <a:t>The fuel selected is Hydroxyl-terminated polybutadiene (HTPB), a commonly used hybrid reducer.</a:t>
            </a:r>
          </a:p>
          <a:p>
            <a:pPr marL="1143000" lvl="1" indent="-685800">
              <a:buFont typeface="Arial" panose="020B0604020202020204" pitchFamily="34" charset="0"/>
              <a:buChar char="•"/>
            </a:pPr>
            <a:r>
              <a:rPr lang="en-US" sz="2800" dirty="0">
                <a:solidFill>
                  <a:schemeClr val="bg1"/>
                </a:solidFill>
              </a:rPr>
              <a:t>Liquid Nitrous Oxide was chosen as the oxidizer as it is commonly paired with HTPB and provided us with a great baseline of public knowledge</a:t>
            </a:r>
          </a:p>
          <a:p>
            <a:pPr marL="1143000" lvl="1" indent="-685800">
              <a:buFont typeface="Arial" panose="020B0604020202020204" pitchFamily="34" charset="0"/>
              <a:buChar char="•"/>
            </a:pPr>
            <a:r>
              <a:rPr lang="en-US" sz="2800"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1" y="13732487"/>
            <a:ext cx="5477140" cy="7302853"/>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6" y="5564592"/>
            <a:ext cx="4521827" cy="6029103"/>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1"/>
            <a:ext cx="5212772" cy="6950363"/>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5"/>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5"/>
            <a:ext cx="5767451" cy="7689933"/>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5"/>
            <a:ext cx="5759742" cy="7679656"/>
          </a:xfrm>
          <a:prstGeom prst="rect">
            <a:avLst/>
          </a:prstGeom>
        </p:spPr>
      </p:pic>
      <p:sp>
        <p:nvSpPr>
          <p:cNvPr id="44" name="TextBox 43"/>
          <p:cNvSpPr txBox="1"/>
          <p:nvPr/>
        </p:nvSpPr>
        <p:spPr>
          <a:xfrm>
            <a:off x="24028031" y="12835594"/>
            <a:ext cx="5181600" cy="2800767"/>
          </a:xfrm>
          <a:prstGeom prst="rect">
            <a:avLst/>
          </a:prstGeom>
          <a:noFill/>
        </p:spPr>
        <p:txBody>
          <a:bodyPr wrap="square" rtlCol="0">
            <a:spAutoFit/>
          </a:bodyPr>
          <a:lstStyle/>
          <a:p>
            <a:r>
              <a:rPr lang="en-US" sz="3600" u="sng" dirty="0">
                <a:solidFill>
                  <a:schemeClr val="bg1"/>
                </a:solidFill>
              </a:rPr>
              <a:t>Impinging Plate</a:t>
            </a:r>
          </a:p>
          <a:p>
            <a:r>
              <a:rPr lang="en-US" sz="2800"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199" y="6731652"/>
            <a:ext cx="4540053" cy="3405040"/>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7"/>
            <a:ext cx="4684149" cy="3513112"/>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0" y="17714069"/>
            <a:ext cx="12196840" cy="10067164"/>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Rocket Building Techniques</a:t>
            </a:r>
          </a:p>
          <a:p>
            <a:pPr marL="914400" lvl="1" indent="-457200" fontAlgn="base">
              <a:buFont typeface="Arial" panose="020B0604020202020204" pitchFamily="34" charset="0"/>
              <a:buChar char="•"/>
            </a:pPr>
            <a:r>
              <a:rPr lang="en-US" sz="2800" dirty="0">
                <a:solidFill>
                  <a:schemeClr val="bg1"/>
                </a:solidFill>
              </a:rPr>
              <a:t>To begin designing and manufacturing a rocket engine, it is crucial to understand overall rocket design, mechanics and manufacturing techniques</a:t>
            </a:r>
          </a:p>
          <a:p>
            <a:pPr marL="1828800" lvl="3" indent="-457200" fontAlgn="base">
              <a:buFont typeface="Arial" panose="020B0604020202020204" pitchFamily="34" charset="0"/>
              <a:buChar char="•"/>
            </a:pPr>
            <a:r>
              <a:rPr lang="en-US" sz="2800" dirty="0">
                <a:solidFill>
                  <a:schemeClr val="bg1"/>
                </a:solidFill>
              </a:rPr>
              <a:t>Utilized last years members to teach and mentor new members on the lessons learned from last years research</a:t>
            </a:r>
          </a:p>
          <a:p>
            <a:pPr marL="1828800" lvl="3" indent="-457200" fontAlgn="base">
              <a:buFont typeface="Arial" panose="020B0604020202020204" pitchFamily="34" charset="0"/>
              <a:buChar char="•"/>
            </a:pPr>
            <a:r>
              <a:rPr lang="en-US" sz="2800" dirty="0">
                <a:solidFill>
                  <a:schemeClr val="bg1"/>
                </a:solidFill>
              </a:rPr>
              <a:t>Hosted multiple building sessions and in-house competitions to compete on highest altitude achieved</a:t>
            </a:r>
          </a:p>
          <a:p>
            <a:pPr marL="914400" lvl="1" indent="-457200" fontAlgn="base">
              <a:buFont typeface="Arial" panose="020B0604020202020204" pitchFamily="34" charset="0"/>
              <a:buChar char="•"/>
            </a:pPr>
            <a:r>
              <a:rPr lang="en-US" sz="2800"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800"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0"/>
            <a:ext cx="5155286" cy="3866464"/>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3"/>
            <a:ext cx="5155286" cy="3866465"/>
          </a:xfrm>
          <a:prstGeom prst="rect">
            <a:avLst/>
          </a:prstGeom>
        </p:spPr>
      </p:pic>
      <p:pic>
        <p:nvPicPr>
          <p:cNvPr id="31" name="Picture 30"/>
          <p:cNvPicPr>
            <a:picLocks noChangeAspect="1"/>
          </p:cNvPicPr>
          <p:nvPr/>
        </p:nvPicPr>
        <p:blipFill>
          <a:blip r:embed="rId18"/>
          <a:stretch>
            <a:fillRect/>
          </a:stretch>
        </p:blipFill>
        <p:spPr>
          <a:xfrm>
            <a:off x="7326822" y="23558260"/>
            <a:ext cx="5158235" cy="3866464"/>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5" y="984568"/>
            <a:ext cx="3957720" cy="39577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29" y="7434298"/>
            <a:ext cx="5798480" cy="3864710"/>
          </a:xfrm>
          <a:prstGeom prst="rect">
            <a:avLst/>
          </a:prstGeom>
        </p:spPr>
      </p:pic>
      <p:grpSp>
        <p:nvGrpSpPr>
          <p:cNvPr id="49" name="Group 48"/>
          <p:cNvGrpSpPr/>
          <p:nvPr/>
        </p:nvGrpSpPr>
        <p:grpSpPr>
          <a:xfrm>
            <a:off x="18372205" y="26671439"/>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3" y="26936659"/>
            <a:ext cx="4440918" cy="2677656"/>
          </a:xfrm>
          <a:prstGeom prst="rect">
            <a:avLst/>
          </a:prstGeom>
          <a:noFill/>
          <a:ln>
            <a:noFill/>
          </a:ln>
        </p:spPr>
        <p:txBody>
          <a:bodyPr wrap="square" rtlCol="0">
            <a:spAutoFit/>
          </a:bodyPr>
          <a:lstStyle/>
          <a:p>
            <a:r>
              <a:rPr lang="en-US" sz="2800" dirty="0">
                <a:solidFill>
                  <a:schemeClr val="bg1"/>
                </a:solidFill>
              </a:rPr>
              <a:t>Two actuators will be utilized to control the pitch and yaw of our thrust vector through flight</a:t>
            </a:r>
          </a:p>
          <a:p>
            <a:endParaRPr lang="en-US" sz="2800" dirty="0">
              <a:solidFill>
                <a:schemeClr val="bg1"/>
              </a:solidFill>
            </a:endParaRPr>
          </a:p>
        </p:txBody>
      </p:sp>
      <p:sp>
        <p:nvSpPr>
          <p:cNvPr id="65" name="TextBox 64"/>
          <p:cNvSpPr txBox="1"/>
          <p:nvPr/>
        </p:nvSpPr>
        <p:spPr>
          <a:xfrm>
            <a:off x="24816384" y="26419007"/>
            <a:ext cx="4440918" cy="3108543"/>
          </a:xfrm>
          <a:prstGeom prst="rect">
            <a:avLst/>
          </a:prstGeom>
          <a:noFill/>
          <a:ln>
            <a:noFill/>
          </a:ln>
        </p:spPr>
        <p:txBody>
          <a:bodyPr wrap="square" rtlCol="0">
            <a:spAutoFit/>
          </a:bodyPr>
          <a:lstStyle/>
          <a:p>
            <a:r>
              <a:rPr lang="en-US" sz="2800" dirty="0">
                <a:solidFill>
                  <a:schemeClr val="bg1"/>
                </a:solidFill>
              </a:rPr>
              <a:t>An accelerometer will be used to sense any variation in our zenith direction, and quickly redirect our engine thrust to return back to the desired flight path</a:t>
            </a:r>
            <a:endParaRPr lang="en-US" sz="2800" dirty="0"/>
          </a:p>
        </p:txBody>
      </p:sp>
      <p:pic>
        <p:nvPicPr>
          <p:cNvPr id="51" name="Picture 50"/>
          <p:cNvPicPr>
            <a:picLocks noChangeAspect="1"/>
          </p:cNvPicPr>
          <p:nvPr/>
        </p:nvPicPr>
        <p:blipFill>
          <a:blip r:embed="rId23"/>
          <a:stretch>
            <a:fillRect/>
          </a:stretch>
        </p:blipFill>
        <p:spPr>
          <a:xfrm>
            <a:off x="25179967" y="29614315"/>
            <a:ext cx="3439821" cy="2382087"/>
          </a:xfrm>
          <a:prstGeom prst="rect">
            <a:avLst/>
          </a:prstGeom>
        </p:spPr>
      </p:pic>
      <p:pic>
        <p:nvPicPr>
          <p:cNvPr id="55" name="Picture 54"/>
          <p:cNvPicPr>
            <a:picLocks noChangeAspect="1"/>
          </p:cNvPicPr>
          <p:nvPr/>
        </p:nvPicPr>
        <p:blipFill>
          <a:blip r:embed="rId24"/>
          <a:stretch>
            <a:fillRect/>
          </a:stretch>
        </p:blipFill>
        <p:spPr>
          <a:xfrm>
            <a:off x="14248636" y="29556216"/>
            <a:ext cx="3610133" cy="2477185"/>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6" y="17771166"/>
            <a:ext cx="13675385" cy="4422275"/>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200" indent="-457200">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8" y="18689998"/>
            <a:ext cx="5097474" cy="3043534"/>
          </a:xfrm>
          <a:prstGeom prst="rect">
            <a:avLst/>
          </a:prstGeom>
        </p:spPr>
      </p:pic>
      <p:sp>
        <p:nvSpPr>
          <p:cNvPr id="69" name="TextBox 68"/>
          <p:cNvSpPr txBox="1"/>
          <p:nvPr/>
        </p:nvSpPr>
        <p:spPr>
          <a:xfrm>
            <a:off x="30029054" y="18571505"/>
            <a:ext cx="7742496" cy="3539430"/>
          </a:xfrm>
          <a:prstGeom prst="rect">
            <a:avLst/>
          </a:prstGeom>
          <a:noFill/>
          <a:ln>
            <a:noFill/>
          </a:ln>
        </p:spPr>
        <p:txBody>
          <a:bodyPr wrap="square" rtlCol="0">
            <a:spAutoFit/>
          </a:bodyPr>
          <a:lstStyle/>
          <a:p>
            <a:pPr marL="457200" indent="-457200">
              <a:buFont typeface="Arial" panose="020B0604020202020204" pitchFamily="34" charset="0"/>
              <a:buChar char="•"/>
            </a:pPr>
            <a:r>
              <a:rPr lang="en-US" sz="2800" dirty="0">
                <a:solidFill>
                  <a:schemeClr val="bg1"/>
                </a:solidFill>
              </a:rPr>
              <a:t>Must obtain a suitable location and testing infrastructure for safe testing procedures and events by communicating and negotiating with local officials</a:t>
            </a:r>
          </a:p>
          <a:p>
            <a:pPr marL="457200" indent="-457200">
              <a:buFont typeface="Arial" panose="020B0604020202020204" pitchFamily="34" charset="0"/>
              <a:buChar char="•"/>
            </a:pPr>
            <a:r>
              <a:rPr lang="en-US" sz="2800" dirty="0">
                <a:solidFill>
                  <a:schemeClr val="bg1"/>
                </a:solidFill>
              </a:rPr>
              <a:t>Design certain field structures needed for the development of testing and launching semi-permanent buildings</a:t>
            </a:r>
          </a:p>
        </p:txBody>
      </p:sp>
      <p:sp>
        <p:nvSpPr>
          <p:cNvPr id="70" name="TextBox 69"/>
          <p:cNvSpPr txBox="1"/>
          <p:nvPr/>
        </p:nvSpPr>
        <p:spPr>
          <a:xfrm>
            <a:off x="30206158" y="23489561"/>
            <a:ext cx="7960103" cy="6555641"/>
          </a:xfrm>
          <a:prstGeom prst="rect">
            <a:avLst/>
          </a:prstGeom>
          <a:noFill/>
          <a:ln>
            <a:noFill/>
          </a:ln>
        </p:spPr>
        <p:txBody>
          <a:bodyPr wrap="square" rtlCol="0">
            <a:spAutoFit/>
          </a:bodyPr>
          <a:lstStyle/>
          <a:p>
            <a:r>
              <a:rPr lang="en-US" sz="2800" b="1" dirty="0">
                <a:solidFill>
                  <a:schemeClr val="bg1"/>
                </a:solidFill>
              </a:rPr>
              <a:t>    Engine Startup / Ignition Method</a:t>
            </a:r>
          </a:p>
          <a:p>
            <a:pPr marL="1371600" lvl="2" indent="-457200" fontAlgn="base">
              <a:buFont typeface="Arial" charset="0"/>
              <a:buChar char="•"/>
            </a:pPr>
            <a:r>
              <a:rPr lang="en-US" sz="2800" dirty="0">
                <a:solidFill>
                  <a:schemeClr val="bg1"/>
                </a:solidFill>
              </a:rPr>
              <a:t>Correct ignition method to start-up the engine and provide initial heat and pressure for further combustion with the oxidizer</a:t>
            </a:r>
          </a:p>
          <a:p>
            <a:pPr marL="1371600" lvl="2" indent="-457200" fontAlgn="base">
              <a:buFont typeface="Arial" charset="0"/>
              <a:buChar char="•"/>
            </a:pPr>
            <a:r>
              <a:rPr lang="en-US" sz="2800" dirty="0">
                <a:solidFill>
                  <a:schemeClr val="bg1"/>
                </a:solidFill>
              </a:rPr>
              <a:t>Obtain an initial injector flow rate</a:t>
            </a:r>
          </a:p>
          <a:p>
            <a:r>
              <a:rPr lang="en-US" sz="2800" b="1" dirty="0">
                <a:solidFill>
                  <a:schemeClr val="bg1"/>
                </a:solidFill>
              </a:rPr>
              <a:t>    Hot Fire Testing Rig and Data Collection</a:t>
            </a:r>
          </a:p>
          <a:p>
            <a:pPr marL="1371600" lvl="2" indent="-457200" fontAlgn="base">
              <a:buFont typeface="Arial" charset="0"/>
              <a:buChar char="•"/>
            </a:pPr>
            <a:r>
              <a:rPr lang="en-US" sz="2800" dirty="0">
                <a:solidFill>
                  <a:schemeClr val="bg1"/>
                </a:solidFill>
              </a:rPr>
              <a:t>Used to safely test the hybrid rocket engine in a static rig</a:t>
            </a:r>
          </a:p>
          <a:p>
            <a:pPr marL="1371600" lvl="2" indent="-457200" fontAlgn="base">
              <a:buFont typeface="Arial" charset="0"/>
              <a:buChar char="•"/>
            </a:pPr>
            <a:r>
              <a:rPr lang="en-US" sz="2800" dirty="0">
                <a:solidFill>
                  <a:schemeClr val="bg1"/>
                </a:solidFill>
              </a:rPr>
              <a:t>Collect precise data on thrust, mass flow rate and combustion temperature for future optimization of the hybrid rocket engine geometry</a:t>
            </a:r>
          </a:p>
          <a:p>
            <a:endParaRPr lang="en-US" sz="2800"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3" y="23558260"/>
            <a:ext cx="4187557" cy="5583409"/>
          </a:xfrm>
          <a:prstGeom prst="rect">
            <a:avLst/>
          </a:prstGeom>
        </p:spPr>
      </p:pic>
      <p:cxnSp>
        <p:nvCxnSpPr>
          <p:cNvPr id="64" name="Straight Connector 63"/>
          <p:cNvCxnSpPr/>
          <p:nvPr/>
        </p:nvCxnSpPr>
        <p:spPr>
          <a:xfrm flipV="1">
            <a:off x="17037214" y="3325940"/>
            <a:ext cx="3511465" cy="914509"/>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4" y="6527800"/>
            <a:ext cx="2253572" cy="1252913"/>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3" y="13388840"/>
            <a:ext cx="1812233" cy="467404"/>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0" y="10405474"/>
            <a:ext cx="1286811" cy="8773"/>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0" y="10405474"/>
            <a:ext cx="1343745" cy="500715"/>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1" y="20146077"/>
            <a:ext cx="1394582" cy="696870"/>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900" y="16878300"/>
            <a:ext cx="1386805"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28"/>
            <a:ext cx="4009031" cy="3255758"/>
          </a:xfrm>
          <a:prstGeom prst="rect">
            <a:avLst/>
          </a:prstGeom>
        </p:spPr>
      </p:pic>
      <p:pic>
        <p:nvPicPr>
          <p:cNvPr id="106" name="Picture 105"/>
          <p:cNvPicPr/>
          <p:nvPr/>
        </p:nvPicPr>
        <p:blipFill>
          <a:blip r:embed="rId28"/>
          <a:stretch>
            <a:fillRect/>
          </a:stretch>
        </p:blipFill>
        <p:spPr>
          <a:xfrm>
            <a:off x="30153762" y="14008714"/>
            <a:ext cx="3918463" cy="3236350"/>
          </a:xfrm>
          <a:prstGeom prst="rect">
            <a:avLst/>
          </a:prstGeom>
        </p:spPr>
      </p:pic>
    </p:spTree>
    <p:extLst>
      <p:ext uri="{BB962C8B-B14F-4D97-AF65-F5344CB8AC3E}">
        <p14:creationId xmlns:p14="http://schemas.microsoft.com/office/powerpoint/2010/main" val="2116218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620">
            <a:extLst>
              <a:ext uri="{FF2B5EF4-FFF2-40B4-BE49-F238E27FC236}">
                <a16:creationId xmlns:a16="http://schemas.microsoft.com/office/drawing/2014/main" id="{3C407FF8-8C65-4409-8A7E-46F6AC8E795C}"/>
              </a:ext>
            </a:extLst>
          </p:cNvPr>
          <p:cNvPicPr>
            <a:picLocks noChangeAspect="1"/>
          </p:cNvPicPr>
          <p:nvPr/>
        </p:nvPicPr>
        <p:blipFill>
          <a:blip r:embed="rId3"/>
          <a:stretch>
            <a:fillRect/>
          </a:stretch>
        </p:blipFill>
        <p:spPr>
          <a:xfrm>
            <a:off x="20637017" y="23840859"/>
            <a:ext cx="1747644" cy="1686614"/>
          </a:xfrm>
          <a:prstGeom prst="rect">
            <a:avLst/>
          </a:prstGeom>
        </p:spPr>
      </p:pic>
      <p:sp>
        <p:nvSpPr>
          <p:cNvPr id="2" name="TextBox 1">
            <a:extLst>
              <a:ext uri="{FF2B5EF4-FFF2-40B4-BE49-F238E27FC236}">
                <a16:creationId xmlns:a16="http://schemas.microsoft.com/office/drawing/2014/main" id="{2602837B-F618-6E4C-8ECE-7572D4565C8E}"/>
              </a:ext>
            </a:extLst>
          </p:cNvPr>
          <p:cNvSpPr txBox="1"/>
          <p:nvPr/>
        </p:nvSpPr>
        <p:spPr>
          <a:xfrm>
            <a:off x="625088" y="2973741"/>
            <a:ext cx="12196840" cy="9332559"/>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Project Overview</a:t>
            </a:r>
          </a:p>
          <a:p>
            <a:r>
              <a:rPr lang="en-US" sz="2800" dirty="0">
                <a:solidFill>
                  <a:schemeClr val="bg1"/>
                </a:solidFill>
                <a:latin typeface="Optima" charset="0"/>
                <a:ea typeface="Optima" charset="0"/>
                <a:cs typeface="Optima" charset="0"/>
              </a:rPr>
              <a:t>To design, manufacture, and launch a high-powered, multi-stage rocket for the SEDS University Student Rocketry Competition</a:t>
            </a:r>
          </a:p>
          <a:p>
            <a:pPr marL="457200" indent="-457200">
              <a:buFont typeface="Arial" panose="020B0604020202020204" pitchFamily="34" charset="0"/>
              <a:buChar char="•"/>
            </a:pPr>
            <a:r>
              <a:rPr lang="en-US" sz="2800" dirty="0">
                <a:solidFill>
                  <a:schemeClr val="bg1"/>
                </a:solidFill>
                <a:latin typeface="Optima" charset="0"/>
                <a:ea typeface="Optima" charset="0"/>
                <a:cs typeface="Optima" charset="0"/>
              </a:rPr>
              <a:t>Goals</a:t>
            </a:r>
          </a:p>
          <a:p>
            <a:pPr marL="914400" lvl="1" indent="-457200">
              <a:buFont typeface="Arial" panose="020B0604020202020204" pitchFamily="34" charset="0"/>
              <a:buChar char="•"/>
            </a:pPr>
            <a:r>
              <a:rPr lang="en-US" sz="2800" dirty="0">
                <a:solidFill>
                  <a:schemeClr val="bg1"/>
                </a:solidFill>
                <a:latin typeface="Optima" charset="0"/>
                <a:ea typeface="Optima" charset="0"/>
                <a:cs typeface="Optima" charset="0"/>
              </a:rPr>
              <a:t>Design a high-powered engine class rocket to achieve </a:t>
            </a:r>
            <a:r>
              <a:rPr lang="en-US" sz="2800" b="1" dirty="0">
                <a:solidFill>
                  <a:schemeClr val="bg1"/>
                </a:solidFill>
                <a:latin typeface="Optima" charset="0"/>
                <a:ea typeface="Optima" charset="0"/>
                <a:cs typeface="Optima" charset="0"/>
              </a:rPr>
              <a:t>maximum </a:t>
            </a:r>
            <a:r>
              <a:rPr lang="en-US" sz="2800" b="1" dirty="0" smtClean="0">
                <a:solidFill>
                  <a:schemeClr val="bg1"/>
                </a:solidFill>
                <a:latin typeface="Optima" charset="0"/>
                <a:ea typeface="Optima" charset="0"/>
                <a:cs typeface="Optima" charset="0"/>
              </a:rPr>
              <a:t>altitude</a:t>
            </a:r>
            <a:endParaRPr lang="en-US" sz="2800" dirty="0">
              <a:solidFill>
                <a:schemeClr val="bg1"/>
              </a:solidFill>
              <a:latin typeface="Optima" charset="0"/>
              <a:ea typeface="Optima" charset="0"/>
              <a:cs typeface="Optima" charset="0"/>
            </a:endParaRPr>
          </a:p>
          <a:p>
            <a:pPr marL="914400" lvl="1" indent="-457200">
              <a:buFont typeface="Arial" panose="020B0604020202020204" pitchFamily="34" charset="0"/>
              <a:buChar char="•"/>
            </a:pPr>
            <a:r>
              <a:rPr lang="en-US" sz="2800" dirty="0">
                <a:solidFill>
                  <a:schemeClr val="bg1"/>
                </a:solidFill>
                <a:latin typeface="Optima" charset="0"/>
                <a:ea typeface="Optima" charset="0"/>
                <a:cs typeface="Optima" charset="0"/>
              </a:rPr>
              <a:t>Implement </a:t>
            </a:r>
            <a:r>
              <a:rPr lang="en-US" sz="2800" dirty="0" smtClean="0">
                <a:solidFill>
                  <a:schemeClr val="bg1"/>
                </a:solidFill>
                <a:latin typeface="Optima" charset="0"/>
                <a:ea typeface="Optima" charset="0"/>
                <a:cs typeface="Optima" charset="0"/>
              </a:rPr>
              <a:t>a </a:t>
            </a:r>
            <a:r>
              <a:rPr lang="en-US" sz="2800" dirty="0">
                <a:solidFill>
                  <a:schemeClr val="bg1"/>
                </a:solidFill>
                <a:latin typeface="Optima" charset="0"/>
                <a:ea typeface="Optima" charset="0"/>
                <a:cs typeface="Optima" charset="0"/>
              </a:rPr>
              <a:t>comprehensive recovery system that results in a fully reusable rocket</a:t>
            </a:r>
          </a:p>
          <a:p>
            <a:pPr marL="457200" indent="-457200">
              <a:buFont typeface="Arial" panose="020B0604020202020204" pitchFamily="34" charset="0"/>
              <a:buChar char="•"/>
            </a:pPr>
            <a:r>
              <a:rPr lang="en-US" sz="2800" dirty="0">
                <a:solidFill>
                  <a:schemeClr val="bg1"/>
                </a:solidFill>
                <a:latin typeface="Optima" charset="0"/>
                <a:ea typeface="Optima" charset="0"/>
                <a:cs typeface="Optima" charset="0"/>
              </a:rPr>
              <a:t>Constraints</a:t>
            </a:r>
            <a:endParaRPr lang="en-US" dirty="0">
              <a:solidFill>
                <a:schemeClr val="bg1"/>
              </a:solidFill>
              <a:latin typeface="Optima" charset="0"/>
              <a:ea typeface="Optima" charset="0"/>
              <a:cs typeface="Optima" charset="0"/>
            </a:endParaRPr>
          </a:p>
          <a:p>
            <a:pPr marL="914400" lvl="1" indent="-457200">
              <a:buFont typeface="Arial" panose="020B0604020202020204" pitchFamily="34" charset="0"/>
              <a:buChar char="•"/>
            </a:pPr>
            <a:r>
              <a:rPr lang="en-US" sz="2800" dirty="0">
                <a:solidFill>
                  <a:schemeClr val="bg1"/>
                </a:solidFill>
                <a:latin typeface="Optima" charset="0"/>
                <a:ea typeface="Optima" charset="0"/>
                <a:cs typeface="Optima" charset="0"/>
              </a:rPr>
              <a:t>Total combined engine impulse must not exceed 640.0 N-s</a:t>
            </a:r>
          </a:p>
          <a:p>
            <a:pPr marL="914400" lvl="1" indent="-457200">
              <a:buFont typeface="Arial" panose="020B0604020202020204" pitchFamily="34" charset="0"/>
              <a:buChar char="•"/>
            </a:pPr>
            <a:r>
              <a:rPr lang="en-US" sz="2800" dirty="0">
                <a:solidFill>
                  <a:schemeClr val="bg1"/>
                </a:solidFill>
                <a:latin typeface="Optima" charset="0"/>
                <a:ea typeface="Optima" charset="0"/>
                <a:cs typeface="Optima" charset="0"/>
              </a:rPr>
              <a:t>Must have</a:t>
            </a:r>
            <a:r>
              <a:rPr lang="en-US" sz="2800" i="1" dirty="0">
                <a:solidFill>
                  <a:schemeClr val="bg1"/>
                </a:solidFill>
                <a:latin typeface="Optima" charset="0"/>
                <a:ea typeface="Optima" charset="0"/>
                <a:cs typeface="Optima" charset="0"/>
              </a:rPr>
              <a:t> at least</a:t>
            </a:r>
            <a:r>
              <a:rPr lang="en-US" sz="2800" dirty="0">
                <a:solidFill>
                  <a:schemeClr val="bg1"/>
                </a:solidFill>
                <a:latin typeface="Optima" charset="0"/>
                <a:ea typeface="Optima" charset="0"/>
                <a:cs typeface="Optima" charset="0"/>
              </a:rPr>
              <a:t> two propulsion stages</a:t>
            </a:r>
            <a:endParaRPr lang="en-US" sz="5400" dirty="0">
              <a:solidFill>
                <a:schemeClr val="bg1"/>
              </a:solidFill>
              <a:latin typeface="Optima" charset="0"/>
              <a:ea typeface="Optima" charset="0"/>
              <a:cs typeface="Optima" charset="0"/>
            </a:endParaRPr>
          </a:p>
          <a:p>
            <a:pPr algn="ctr"/>
            <a:endParaRPr lang="en-US" sz="5400" dirty="0">
              <a:cs typeface="Calibri"/>
            </a:endParaRPr>
          </a:p>
          <a:p>
            <a:pPr algn="ctr"/>
            <a:endParaRPr lang="en-US" sz="5400" dirty="0">
              <a:cs typeface="Calibri"/>
            </a:endParaRPr>
          </a:p>
        </p:txBody>
      </p:sp>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088" y="590275"/>
            <a:ext cx="11940864" cy="2010811"/>
          </a:xfrm>
          <a:prstGeom prst="rect">
            <a:avLst/>
          </a:prstGeom>
        </p:spPr>
      </p:pic>
      <p:sp>
        <p:nvSpPr>
          <p:cNvPr id="5" name="TextBox 4">
            <a:extLst>
              <a:ext uri="{FF2B5EF4-FFF2-40B4-BE49-F238E27FC236}">
                <a16:creationId xmlns:a16="http://schemas.microsoft.com/office/drawing/2014/main" id="{8A08F2AC-AB47-EE4E-9E17-D502FF32FA4C}"/>
              </a:ext>
            </a:extLst>
          </p:cNvPr>
          <p:cNvSpPr txBox="1"/>
          <p:nvPr/>
        </p:nvSpPr>
        <p:spPr>
          <a:xfrm>
            <a:off x="810965" y="22065245"/>
            <a:ext cx="12196840" cy="10058400"/>
          </a:xfrm>
          <a:prstGeom prst="rect">
            <a:avLst/>
          </a:prstGeom>
          <a:solidFill>
            <a:schemeClr val="tx2"/>
          </a:solidFill>
          <a:ln>
            <a:solidFill>
              <a:schemeClr val="bg1"/>
            </a:solidFill>
          </a:ln>
        </p:spPr>
        <p:txBody>
          <a:bodyPr wrap="square" rtlCol="0" anchor="t">
            <a:noAutofit/>
          </a:bodyPr>
          <a:lstStyle/>
          <a:p>
            <a:pPr algn="ctr"/>
            <a:r>
              <a:rPr lang="en-US" sz="4800" b="1" dirty="0" smtClean="0">
                <a:solidFill>
                  <a:schemeClr val="bg1"/>
                </a:solidFill>
                <a:latin typeface="Optima" charset="0"/>
                <a:ea typeface="Optima" charset="0"/>
                <a:cs typeface="Optima" charset="0"/>
              </a:rPr>
              <a:t>Propulsion</a:t>
            </a:r>
            <a:endParaRPr lang="en-US" sz="5400" b="1" dirty="0" smtClean="0">
              <a:solidFill>
                <a:schemeClr val="bg1"/>
              </a:solidFill>
              <a:latin typeface="Optima" charset="0"/>
              <a:ea typeface="Optima" charset="0"/>
              <a:cs typeface="Optima" charset="0"/>
            </a:endParaRPr>
          </a:p>
          <a:p>
            <a:pPr marL="457200" indent="-457200">
              <a:buFont typeface="Arial" charset="0"/>
              <a:buChar char="•"/>
            </a:pPr>
            <a:r>
              <a:rPr lang="en-US" sz="2800" dirty="0" smtClean="0">
                <a:solidFill>
                  <a:schemeClr val="bg1"/>
                </a:solidFill>
                <a:latin typeface="Optima" charset="0"/>
                <a:ea typeface="Optima" charset="0"/>
                <a:cs typeface="Optima" charset="0"/>
              </a:rPr>
              <a:t>A Static Test Fire Rig was designed and manufactured to test the propulsion characteristics of each engine and to verify total engine impulse stays below 640.0 N-s</a:t>
            </a:r>
          </a:p>
          <a:p>
            <a:endParaRPr lang="en-US" sz="2800" dirty="0">
              <a:solidFill>
                <a:schemeClr val="bg1"/>
              </a:solidFill>
              <a:latin typeface="Optima" charset="0"/>
              <a:ea typeface="Optima" charset="0"/>
              <a:cs typeface="Optima" charset="0"/>
            </a:endParaRPr>
          </a:p>
          <a:p>
            <a:endParaRPr lang="en-US" sz="2800" dirty="0">
              <a:solidFill>
                <a:schemeClr val="bg1"/>
              </a:solidFill>
              <a:latin typeface="Kohinoor Devanagari Book" charset="0"/>
              <a:ea typeface="Kohinoor Devanagari Book" charset="0"/>
              <a:cs typeface="Kohinoor Devanagari Book" charset="0"/>
            </a:endParaRPr>
          </a:p>
          <a:p>
            <a:pPr algn="ctr"/>
            <a:endParaRPr lang="en-US" sz="2800" dirty="0">
              <a:solidFill>
                <a:schemeClr val="bg1"/>
              </a:solidFill>
              <a:cs typeface="Calibri"/>
            </a:endParaRPr>
          </a:p>
          <a:p>
            <a:pPr algn="ctr"/>
            <a:endParaRPr lang="en-US" sz="5400" dirty="0">
              <a:solidFill>
                <a:schemeClr val="bg1"/>
              </a:solidFill>
              <a:cs typeface="Calibri"/>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cs typeface="Calibri"/>
            </a:endParaRPr>
          </a:p>
          <a:p>
            <a:pPr algn="ctr"/>
            <a:endParaRPr lang="en-US" sz="2800" dirty="0">
              <a:solidFill>
                <a:schemeClr val="bg1"/>
              </a:solidFill>
              <a:cs typeface="Calibri"/>
            </a:endParaRPr>
          </a:p>
        </p:txBody>
      </p:sp>
      <p:pic>
        <p:nvPicPr>
          <p:cNvPr id="9" name="Picture 8"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6049" y="114654"/>
            <a:ext cx="4247540" cy="2668871"/>
          </a:xfrm>
          <a:prstGeom prst="rect">
            <a:avLst/>
          </a:prstGeom>
        </p:spPr>
      </p:pic>
      <p:sp>
        <p:nvSpPr>
          <p:cNvPr id="11" name="TextBox 10">
            <a:extLst>
              <a:ext uri="{FF2B5EF4-FFF2-40B4-BE49-F238E27FC236}">
                <a16:creationId xmlns:a16="http://schemas.microsoft.com/office/drawing/2014/main" id="{20BBEEF6-3366-EB4D-A4DC-75ABBB8D896D}"/>
              </a:ext>
            </a:extLst>
          </p:cNvPr>
          <p:cNvSpPr txBox="1"/>
          <p:nvPr/>
        </p:nvSpPr>
        <p:spPr>
          <a:xfrm>
            <a:off x="15002084" y="24861509"/>
            <a:ext cx="12840834" cy="7315200"/>
          </a:xfrm>
          <a:prstGeom prst="rect">
            <a:avLst/>
          </a:prstGeom>
          <a:solidFill>
            <a:schemeClr val="tx2"/>
          </a:solidFill>
          <a:ln>
            <a:solidFill>
              <a:schemeClr val="bg1"/>
            </a:solidFill>
          </a:ln>
        </p:spPr>
        <p:txBody>
          <a:bodyPr wrap="square" rtlCol="0">
            <a:noAutofit/>
          </a:bodyPr>
          <a:lstStyle/>
          <a:p>
            <a:pPr algn="ctr"/>
            <a:r>
              <a:rPr lang="en-US" sz="4800" b="1" dirty="0" smtClean="0">
                <a:solidFill>
                  <a:schemeClr val="bg1"/>
                </a:solidFill>
                <a:latin typeface="Optima" charset="0"/>
                <a:ea typeface="Optima" charset="0"/>
                <a:cs typeface="Optima" charset="0"/>
              </a:rPr>
              <a:t>Manufacturing</a:t>
            </a:r>
          </a:p>
          <a:p>
            <a:pPr algn="ctr"/>
            <a:endParaRPr lang="en-US" sz="5400" dirty="0"/>
          </a:p>
          <a:p>
            <a:pPr algn="ctr"/>
            <a:endParaRPr lang="en-US" sz="5400" dirty="0"/>
          </a:p>
          <a:p>
            <a:pPr algn="ctr"/>
            <a:endParaRPr lang="en-US" sz="5400" dirty="0"/>
          </a:p>
        </p:txBody>
      </p:sp>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1027" y="369416"/>
            <a:ext cx="3671743" cy="1722545"/>
          </a:xfrm>
          <a:prstGeom prst="rect">
            <a:avLst/>
          </a:prstGeom>
        </p:spPr>
      </p:pic>
      <p:pic>
        <p:nvPicPr>
          <p:cNvPr id="14" name="Picture 13">
            <a:extLst>
              <a:ext uri="{FF2B5EF4-FFF2-40B4-BE49-F238E27FC236}">
                <a16:creationId xmlns:a16="http://schemas.microsoft.com/office/drawing/2014/main" id="{AFECED83-B596-4274-B3FC-39B40D1646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55721" y="552884"/>
            <a:ext cx="4861556" cy="1554480"/>
          </a:xfrm>
          <a:prstGeom prst="rect">
            <a:avLst/>
          </a:prstGeom>
        </p:spPr>
      </p:pic>
      <p:pic>
        <p:nvPicPr>
          <p:cNvPr id="13" name="Picture 14" descr="A picture containing text, map&#10;&#10;Description generated with very high confidence">
            <a:extLst>
              <a:ext uri="{FF2B5EF4-FFF2-40B4-BE49-F238E27FC236}">
                <a16:creationId xmlns:a16="http://schemas.microsoft.com/office/drawing/2014/main" id="{5BE4C26A-2FAD-40D2-8072-269D483CD853}"/>
              </a:ext>
            </a:extLst>
          </p:cNvPr>
          <p:cNvPicPr>
            <a:picLocks noChangeAspect="1"/>
          </p:cNvPicPr>
          <p:nvPr/>
        </p:nvPicPr>
        <p:blipFill>
          <a:blip r:embed="rId8"/>
          <a:stretch>
            <a:fillRect/>
          </a:stretch>
        </p:blipFill>
        <p:spPr>
          <a:xfrm>
            <a:off x="1116448" y="27030492"/>
            <a:ext cx="6564451" cy="4802854"/>
          </a:xfrm>
          <a:prstGeom prst="rect">
            <a:avLst/>
          </a:prstGeom>
          <a:ln>
            <a:solidFill>
              <a:schemeClr val="bg1"/>
            </a:solidFill>
          </a:ln>
        </p:spPr>
      </p:pic>
      <p:sp>
        <p:nvSpPr>
          <p:cNvPr id="3" name="TextBox 2"/>
          <p:cNvSpPr txBox="1"/>
          <p:nvPr/>
        </p:nvSpPr>
        <p:spPr>
          <a:xfrm>
            <a:off x="23957280" y="6644640"/>
            <a:ext cx="184731" cy="369332"/>
          </a:xfrm>
          <a:prstGeom prst="rect">
            <a:avLst/>
          </a:prstGeom>
          <a:noFill/>
        </p:spPr>
        <p:txBody>
          <a:bodyPr wrap="none" rtlCol="0">
            <a:spAutoFit/>
          </a:bodyPr>
          <a:lstStyle/>
          <a:p>
            <a:endParaRPr lang="en-US" dirty="0"/>
          </a:p>
        </p:txBody>
      </p:sp>
      <p:pic>
        <p:nvPicPr>
          <p:cNvPr id="12"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9114" y="8318500"/>
            <a:ext cx="5634987" cy="3756658"/>
          </a:xfrm>
          <a:prstGeom prst="rect">
            <a:avLst/>
          </a:prstGeom>
          <a:ln>
            <a:solidFill>
              <a:schemeClr val="bg1"/>
            </a:solidFill>
          </a:ln>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80520" y="8318500"/>
            <a:ext cx="5634988" cy="3756658"/>
          </a:xfrm>
          <a:prstGeom prst="rect">
            <a:avLst/>
          </a:prstGeom>
          <a:ln>
            <a:solidFill>
              <a:schemeClr val="bg1"/>
            </a:solidFill>
          </a:ln>
        </p:spPr>
      </p:pic>
      <p:pic>
        <p:nvPicPr>
          <p:cNvPr id="28" name="Picture 27" descr="A picture containing person, indoor, table, wall&#10;&#10;Description generated with very high confidence">
            <a:extLst>
              <a:ext uri="{FF2B5EF4-FFF2-40B4-BE49-F238E27FC236}">
                <a16:creationId xmlns:a16="http://schemas.microsoft.com/office/drawing/2014/main" id="{17F82095-2ED4-4D89-97DF-AA01A7055C7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529506" y="28152339"/>
            <a:ext cx="5391510" cy="3657600"/>
          </a:xfrm>
          <a:prstGeom prst="rect">
            <a:avLst/>
          </a:prstGeom>
          <a:ln>
            <a:solidFill>
              <a:schemeClr val="bg1"/>
            </a:solidFill>
          </a:ln>
        </p:spPr>
      </p:pic>
      <p:sp>
        <p:nvSpPr>
          <p:cNvPr id="100" name="TextBox 99">
            <a:extLst>
              <a:ext uri="{FF2B5EF4-FFF2-40B4-BE49-F238E27FC236}">
                <a16:creationId xmlns:a16="http://schemas.microsoft.com/office/drawing/2014/main" id="{5BB03A6E-0C82-1343-939A-4C3F1380C6D6}"/>
              </a:ext>
            </a:extLst>
          </p:cNvPr>
          <p:cNvSpPr txBox="1"/>
          <p:nvPr/>
        </p:nvSpPr>
        <p:spPr>
          <a:xfrm>
            <a:off x="29818251" y="29837991"/>
            <a:ext cx="13215217" cy="2341051"/>
          </a:xfrm>
          <a:prstGeom prst="rect">
            <a:avLst/>
          </a:prstGeom>
          <a:solidFill>
            <a:schemeClr val="tx2"/>
          </a:solidFill>
          <a:ln>
            <a:solidFill>
              <a:schemeClr val="bg1"/>
            </a:solidFill>
          </a:ln>
        </p:spPr>
        <p:txBody>
          <a:bodyPr wrap="square" rtlCol="0" anchor="t">
            <a:noAutofit/>
          </a:bodyPr>
          <a:lstStyle/>
          <a:p>
            <a:pPr algn="ctr"/>
            <a:r>
              <a:rPr lang="en-US" sz="4800" b="1" dirty="0" smtClean="0">
                <a:solidFill>
                  <a:schemeClr val="bg1"/>
                </a:solidFill>
                <a:latin typeface="Optima" charset="0"/>
                <a:ea typeface="Optima" charset="0"/>
                <a:cs typeface="Optima" charset="0"/>
              </a:rPr>
              <a:t>Acknowledgments</a:t>
            </a:r>
            <a:endParaRPr lang="en-US" sz="4800" b="1" dirty="0">
              <a:solidFill>
                <a:schemeClr val="bg1"/>
              </a:solidFill>
              <a:latin typeface="Optima" charset="0"/>
              <a:ea typeface="Optima" charset="0"/>
              <a:cs typeface="Optima" charset="0"/>
            </a:endParaRPr>
          </a:p>
          <a:p>
            <a:pPr algn="ctr"/>
            <a:r>
              <a:rPr lang="en-US" sz="2800" dirty="0">
                <a:solidFill>
                  <a:schemeClr val="bg1"/>
                </a:solidFill>
                <a:latin typeface="Optima" charset="0"/>
                <a:ea typeface="Optima" charset="0"/>
                <a:cs typeface="Optima" charset="0"/>
              </a:rPr>
              <a:t>A huge thanks to all the members of UNH SEDS, Prof. Martin Wosnik, Alireza Ebadi, Thomas Collins, the Parents Association, and our advisor Todd Gross for all the support </a:t>
            </a:r>
          </a:p>
        </p:txBody>
      </p:sp>
      <p:sp>
        <p:nvSpPr>
          <p:cNvPr id="101" name="TextBox 100">
            <a:extLst>
              <a:ext uri="{FF2B5EF4-FFF2-40B4-BE49-F238E27FC236}">
                <a16:creationId xmlns:a16="http://schemas.microsoft.com/office/drawing/2014/main" id="{29989C0F-9111-2F43-B8F0-611E23F3EAB2}"/>
              </a:ext>
            </a:extLst>
          </p:cNvPr>
          <p:cNvSpPr txBox="1"/>
          <p:nvPr/>
        </p:nvSpPr>
        <p:spPr>
          <a:xfrm>
            <a:off x="27993292" y="557368"/>
            <a:ext cx="11747184" cy="1567503"/>
          </a:xfrm>
          <a:prstGeom prst="rect">
            <a:avLst/>
          </a:prstGeom>
          <a:noFill/>
        </p:spPr>
        <p:txBody>
          <a:bodyPr wrap="square" rtlCol="0">
            <a:noAutofit/>
          </a:bodyPr>
          <a:lstStyle/>
          <a:p>
            <a:pPr algn="ctr"/>
            <a:r>
              <a:rPr lang="en-US" sz="2800" dirty="0" smtClean="0">
                <a:solidFill>
                  <a:schemeClr val="bg1"/>
                </a:solidFill>
                <a:latin typeface="Optima" charset="0"/>
                <a:ea typeface="Optima" charset="0"/>
                <a:cs typeface="Optima" charset="0"/>
              </a:rPr>
              <a:t>Department of </a:t>
            </a:r>
            <a:r>
              <a:rPr lang="en-US" sz="2800" dirty="0">
                <a:solidFill>
                  <a:schemeClr val="bg1"/>
                </a:solidFill>
                <a:latin typeface="Optima" charset="0"/>
                <a:ea typeface="Optima" charset="0"/>
                <a:cs typeface="Optima" charset="0"/>
              </a:rPr>
              <a:t>M</a:t>
            </a:r>
            <a:r>
              <a:rPr lang="en-US" sz="2800" dirty="0" smtClean="0">
                <a:solidFill>
                  <a:schemeClr val="bg1"/>
                </a:solidFill>
                <a:latin typeface="Optima" charset="0"/>
                <a:ea typeface="Optima" charset="0"/>
                <a:cs typeface="Optima" charset="0"/>
              </a:rPr>
              <a:t>echanical Engineering</a:t>
            </a:r>
            <a:endParaRPr lang="en-US" sz="2800" dirty="0">
              <a:solidFill>
                <a:schemeClr val="bg1"/>
              </a:solidFill>
              <a:latin typeface="Optima" charset="0"/>
              <a:ea typeface="Optima" charset="0"/>
              <a:cs typeface="Optima" charset="0"/>
            </a:endParaRPr>
          </a:p>
          <a:p>
            <a:pPr algn="ctr"/>
            <a:r>
              <a:rPr lang="en-US" sz="2800" dirty="0" smtClean="0">
                <a:solidFill>
                  <a:schemeClr val="bg1"/>
                </a:solidFill>
                <a:latin typeface="Optima" charset="0"/>
                <a:ea typeface="Optima" charset="0"/>
                <a:cs typeface="Optima" charset="0"/>
              </a:rPr>
              <a:t>Authors</a:t>
            </a:r>
            <a:r>
              <a:rPr lang="en-US" sz="2800" dirty="0">
                <a:solidFill>
                  <a:schemeClr val="bg1"/>
                </a:solidFill>
                <a:latin typeface="Optima" charset="0"/>
                <a:ea typeface="Optima" charset="0"/>
                <a:cs typeface="Optima" charset="0"/>
              </a:rPr>
              <a:t>: Charlie Nitschelm, Kevin Bucher, Nick Clegg, Reilly Webb </a:t>
            </a:r>
            <a:endParaRPr lang="en-US" sz="2800" dirty="0" smtClean="0">
              <a:solidFill>
                <a:schemeClr val="bg1"/>
              </a:solidFill>
              <a:latin typeface="Optima" charset="0"/>
              <a:ea typeface="Optima" charset="0"/>
              <a:cs typeface="Optima" charset="0"/>
            </a:endParaRPr>
          </a:p>
          <a:p>
            <a:pPr algn="ctr"/>
            <a:r>
              <a:rPr lang="en-US" sz="2800" dirty="0" smtClean="0">
                <a:solidFill>
                  <a:schemeClr val="bg1"/>
                </a:solidFill>
                <a:latin typeface="Optima" charset="0"/>
                <a:ea typeface="Optima" charset="0"/>
                <a:cs typeface="Optima" charset="0"/>
              </a:rPr>
              <a:t>Advisor</a:t>
            </a:r>
            <a:r>
              <a:rPr lang="en-US" sz="2800" dirty="0">
                <a:solidFill>
                  <a:schemeClr val="bg1"/>
                </a:solidFill>
                <a:latin typeface="Optima" charset="0"/>
                <a:ea typeface="Optima" charset="0"/>
                <a:cs typeface="Optima" charset="0"/>
              </a:rPr>
              <a:t>: Dr. Todd Gross</a:t>
            </a:r>
          </a:p>
          <a:p>
            <a:pPr algn="ctr"/>
            <a:endParaRPr lang="en-US" sz="2800" dirty="0">
              <a:solidFill>
                <a:schemeClr val="bg1"/>
              </a:solidFill>
            </a:endParaRPr>
          </a:p>
        </p:txBody>
      </p:sp>
      <p:grpSp>
        <p:nvGrpSpPr>
          <p:cNvPr id="403" name="Group 28"/>
          <p:cNvGrpSpPr/>
          <p:nvPr/>
        </p:nvGrpSpPr>
        <p:grpSpPr>
          <a:xfrm>
            <a:off x="1076089" y="12877064"/>
            <a:ext cx="11313633" cy="8468436"/>
            <a:chOff x="1076227" y="13006731"/>
            <a:chExt cx="11313633" cy="8468436"/>
          </a:xfrm>
        </p:grpSpPr>
        <p:sp>
          <p:nvSpPr>
            <p:cNvPr id="35" name="Rectangle 32">
              <a:extLst>
                <a:ext uri="{FF2B5EF4-FFF2-40B4-BE49-F238E27FC236}">
                  <a16:creationId xmlns:a16="http://schemas.microsoft.com/office/drawing/2014/main" id="{E3E550D7-3676-4679-9FEE-6DBEE20FCB72}"/>
                </a:ext>
              </a:extLst>
            </p:cNvPr>
            <p:cNvSpPr/>
            <p:nvPr/>
          </p:nvSpPr>
          <p:spPr>
            <a:xfrm>
              <a:off x="1076227" y="13954578"/>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Optima" charset="0"/>
                  <a:ea typeface="Optima" charset="0"/>
                  <a:cs typeface="Optima" charset="0"/>
                </a:rPr>
                <a:t>Research Aerodynamic Theory</a:t>
              </a:r>
            </a:p>
          </p:txBody>
        </p:sp>
        <p:sp>
          <p:nvSpPr>
            <p:cNvPr id="39" name="Rectangle 33">
              <a:extLst>
                <a:ext uri="{FF2B5EF4-FFF2-40B4-BE49-F238E27FC236}">
                  <a16:creationId xmlns:a16="http://schemas.microsoft.com/office/drawing/2014/main" id="{18C0A537-6108-45C8-BB38-1C55FBD025D6}"/>
                </a:ext>
              </a:extLst>
            </p:cNvPr>
            <p:cNvSpPr/>
            <p:nvPr/>
          </p:nvSpPr>
          <p:spPr>
            <a:xfrm>
              <a:off x="1756041" y="20103567"/>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Optima" charset="0"/>
                  <a:ea typeface="Optima" charset="0"/>
                  <a:cs typeface="Optima" charset="0"/>
                </a:rPr>
                <a:t>Improve Field Launch Techniques</a:t>
              </a:r>
            </a:p>
          </p:txBody>
        </p:sp>
        <p:sp>
          <p:nvSpPr>
            <p:cNvPr id="43" name="Oval 36">
              <a:extLst>
                <a:ext uri="{FF2B5EF4-FFF2-40B4-BE49-F238E27FC236}">
                  <a16:creationId xmlns:a16="http://schemas.microsoft.com/office/drawing/2014/main" id="{54F57B6A-B466-4FF9-ACAE-CA0FF1C5D2A1}"/>
                </a:ext>
              </a:extLst>
            </p:cNvPr>
            <p:cNvSpPr/>
            <p:nvPr/>
          </p:nvSpPr>
          <p:spPr>
            <a:xfrm>
              <a:off x="5250035" y="185082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Optima" charset="0"/>
                  <a:ea typeface="Optima" charset="0"/>
                  <a:cs typeface="Optima" charset="0"/>
                </a:rPr>
                <a:t>Launch and Gather Data</a:t>
              </a:r>
            </a:p>
          </p:txBody>
        </p:sp>
        <p:sp>
          <p:nvSpPr>
            <p:cNvPr id="44" name="Oval 37">
              <a:extLst>
                <a:ext uri="{FF2B5EF4-FFF2-40B4-BE49-F238E27FC236}">
                  <a16:creationId xmlns:a16="http://schemas.microsoft.com/office/drawing/2014/main" id="{DC5B9FF8-06E1-4C2D-8735-DF9A7E5D53AC}"/>
                </a:ext>
              </a:extLst>
            </p:cNvPr>
            <p:cNvSpPr/>
            <p:nvPr/>
          </p:nvSpPr>
          <p:spPr>
            <a:xfrm>
              <a:off x="5248295" y="143934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Optima" charset="0"/>
                  <a:ea typeface="Optima" charset="0"/>
                  <a:cs typeface="Optima" charset="0"/>
                </a:rPr>
                <a:t>Optimize Rocket Dimensions</a:t>
              </a:r>
            </a:p>
          </p:txBody>
        </p:sp>
        <p:sp>
          <p:nvSpPr>
            <p:cNvPr id="45" name="Oval 39">
              <a:extLst>
                <a:ext uri="{FF2B5EF4-FFF2-40B4-BE49-F238E27FC236}">
                  <a16:creationId xmlns:a16="http://schemas.microsoft.com/office/drawing/2014/main" id="{6E4F9E57-BCA8-4ACA-B95C-18E887241D8F}"/>
                </a:ext>
              </a:extLst>
            </p:cNvPr>
            <p:cNvSpPr/>
            <p:nvPr/>
          </p:nvSpPr>
          <p:spPr>
            <a:xfrm>
              <a:off x="8732260" y="16386029"/>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Optima" charset="0"/>
                  <a:ea typeface="Optima" charset="0"/>
                  <a:cs typeface="Optima" charset="0"/>
                </a:rPr>
                <a:t>Manufacture and Assemble</a:t>
              </a:r>
            </a:p>
          </p:txBody>
        </p:sp>
        <p:sp>
          <p:nvSpPr>
            <p:cNvPr id="46" name="Oval 40">
              <a:extLst>
                <a:ext uri="{FF2B5EF4-FFF2-40B4-BE49-F238E27FC236}">
                  <a16:creationId xmlns:a16="http://schemas.microsoft.com/office/drawing/2014/main" id="{084EC7FB-9365-4746-97D6-9330DFFC63B7}"/>
                </a:ext>
              </a:extLst>
            </p:cNvPr>
            <p:cNvSpPr/>
            <p:nvPr/>
          </p:nvSpPr>
          <p:spPr>
            <a:xfrm>
              <a:off x="1729595" y="16450846"/>
              <a:ext cx="3657600"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Optima" charset="0"/>
                  <a:ea typeface="Optima" charset="0"/>
                  <a:cs typeface="Optima" charset="0"/>
                </a:rPr>
                <a:t>Improve</a:t>
              </a:r>
            </a:p>
            <a:p>
              <a:pPr algn="ctr"/>
              <a:r>
                <a:rPr lang="en-US" sz="2800">
                  <a:solidFill>
                    <a:schemeClr val="bg1"/>
                  </a:solidFill>
                  <a:latin typeface="Optima" charset="0"/>
                  <a:ea typeface="Optima" charset="0"/>
                  <a:cs typeface="Optima" charset="0"/>
                </a:rPr>
                <a:t>Aerodynamic Models</a:t>
              </a:r>
            </a:p>
          </p:txBody>
        </p:sp>
        <p:sp>
          <p:nvSpPr>
            <p:cNvPr id="234" name="Rectangle 41">
              <a:extLst>
                <a:ext uri="{FF2B5EF4-FFF2-40B4-BE49-F238E27FC236}">
                  <a16:creationId xmlns:a16="http://schemas.microsoft.com/office/drawing/2014/main" id="{BAFC7213-42C3-4AB2-8DE9-D3D2EA5C1D8C}"/>
                </a:ext>
              </a:extLst>
            </p:cNvPr>
            <p:cNvSpPr/>
            <p:nvPr/>
          </p:nvSpPr>
          <p:spPr>
            <a:xfrm>
              <a:off x="8851623" y="13006731"/>
              <a:ext cx="3075384" cy="128863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Optima" charset="0"/>
                  <a:ea typeface="Optima" charset="0"/>
                  <a:cs typeface="Optima" charset="0"/>
                </a:rPr>
                <a:t>Check Integrity with Finite Element Analysis</a:t>
              </a:r>
            </a:p>
          </p:txBody>
        </p:sp>
        <p:sp>
          <p:nvSpPr>
            <p:cNvPr id="49" name="Rectangle 51">
              <a:extLst>
                <a:ext uri="{FF2B5EF4-FFF2-40B4-BE49-F238E27FC236}">
                  <a16:creationId xmlns:a16="http://schemas.microsoft.com/office/drawing/2014/main" id="{9B4A01A3-D4BC-44AA-A875-21A49A3E8322}"/>
                </a:ext>
              </a:extLst>
            </p:cNvPr>
            <p:cNvSpPr/>
            <p:nvPr/>
          </p:nvSpPr>
          <p:spPr>
            <a:xfrm>
              <a:off x="9627865" y="19675419"/>
              <a:ext cx="2743200" cy="1371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Optima" charset="0"/>
                  <a:ea typeface="Optima" charset="0"/>
                  <a:cs typeface="Optima" charset="0"/>
                </a:rPr>
                <a:t>Improve Manufacturing Techniques</a:t>
              </a:r>
            </a:p>
          </p:txBody>
        </p:sp>
        <p:sp>
          <p:nvSpPr>
            <p:cNvPr id="31" name="Arc 52">
              <a:extLst>
                <a:ext uri="{FF2B5EF4-FFF2-40B4-BE49-F238E27FC236}">
                  <a16:creationId xmlns:a16="http://schemas.microsoft.com/office/drawing/2014/main" id="{4BDAD328-C65C-4E44-84DC-74C09419377C}"/>
                </a:ext>
              </a:extLst>
            </p:cNvPr>
            <p:cNvSpPr/>
            <p:nvPr/>
          </p:nvSpPr>
          <p:spPr>
            <a:xfrm rot="18853789">
              <a:off x="4076292" y="15489903"/>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7" name="Arc 53">
              <a:extLst>
                <a:ext uri="{FF2B5EF4-FFF2-40B4-BE49-F238E27FC236}">
                  <a16:creationId xmlns:a16="http://schemas.microsoft.com/office/drawing/2014/main" id="{05DAC675-E1E3-FA49-997B-A3AD741F511D}"/>
                </a:ext>
              </a:extLst>
            </p:cNvPr>
            <p:cNvSpPr/>
            <p:nvPr/>
          </p:nvSpPr>
          <p:spPr>
            <a:xfrm rot="2782364">
              <a:off x="8666060" y="15309239"/>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0" name="Arc 54">
              <a:extLst>
                <a:ext uri="{FF2B5EF4-FFF2-40B4-BE49-F238E27FC236}">
                  <a16:creationId xmlns:a16="http://schemas.microsoft.com/office/drawing/2014/main" id="{629C723E-5FAF-E245-9241-E58F71514864}"/>
                </a:ext>
              </a:extLst>
            </p:cNvPr>
            <p:cNvSpPr/>
            <p:nvPr/>
          </p:nvSpPr>
          <p:spPr>
            <a:xfrm rot="8256335">
              <a:off x="8704337" y="18105423"/>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1" name="Arc 55">
              <a:extLst>
                <a:ext uri="{FF2B5EF4-FFF2-40B4-BE49-F238E27FC236}">
                  <a16:creationId xmlns:a16="http://schemas.microsoft.com/office/drawing/2014/main" id="{E8113188-037B-7D46-99F1-5B49012BED2B}"/>
                </a:ext>
              </a:extLst>
            </p:cNvPr>
            <p:cNvSpPr/>
            <p:nvPr/>
          </p:nvSpPr>
          <p:spPr>
            <a:xfrm rot="13530630">
              <a:off x="4157759" y="18096162"/>
              <a:ext cx="1319747" cy="1008215"/>
            </a:xfrm>
            <a:prstGeom prst="arc">
              <a:avLst>
                <a:gd name="adj1" fmla="val 12549476"/>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6" name="TextBox 56">
              <a:extLst>
                <a:ext uri="{FF2B5EF4-FFF2-40B4-BE49-F238E27FC236}">
                  <a16:creationId xmlns:a16="http://schemas.microsoft.com/office/drawing/2014/main" id="{8C1F9030-5581-4B56-8ADE-A63D0886AA0B}"/>
                </a:ext>
              </a:extLst>
            </p:cNvPr>
            <p:cNvSpPr txBox="1"/>
            <p:nvPr/>
          </p:nvSpPr>
          <p:spPr>
            <a:xfrm>
              <a:off x="5657485" y="16518440"/>
              <a:ext cx="2807947" cy="1754326"/>
            </a:xfrm>
            <a:prstGeom prst="rect">
              <a:avLst/>
            </a:prstGeom>
            <a:noFill/>
            <a:ln>
              <a:noFill/>
            </a:ln>
          </p:spPr>
          <p:txBody>
            <a:bodyPr wrap="square" rtlCol="0">
              <a:spAutoFit/>
            </a:bodyPr>
            <a:lstStyle/>
            <a:p>
              <a:pPr algn="ctr"/>
              <a:r>
                <a:rPr lang="en-US" sz="3600">
                  <a:solidFill>
                    <a:schemeClr val="bg1"/>
                  </a:solidFill>
                  <a:latin typeface="Optima" charset="0"/>
                  <a:ea typeface="Optima" charset="0"/>
                  <a:cs typeface="Optima" charset="0"/>
                </a:rPr>
                <a:t>Rocket Improvement Cycle</a:t>
              </a:r>
            </a:p>
          </p:txBody>
        </p:sp>
        <p:cxnSp>
          <p:nvCxnSpPr>
            <p:cNvPr id="36" name="Straight Arrow Connector 57">
              <a:extLst>
                <a:ext uri="{FF2B5EF4-FFF2-40B4-BE49-F238E27FC236}">
                  <a16:creationId xmlns:a16="http://schemas.microsoft.com/office/drawing/2014/main" id="{387C44F7-7AAF-0C49-BC16-7881040D76CB}"/>
                </a:ext>
              </a:extLst>
            </p:cNvPr>
            <p:cNvCxnSpPr>
              <a:cxnSpLocks/>
            </p:cNvCxnSpPr>
            <p:nvPr/>
          </p:nvCxnSpPr>
          <p:spPr>
            <a:xfrm>
              <a:off x="2571384" y="15595680"/>
              <a:ext cx="351952" cy="75741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58">
              <a:extLst>
                <a:ext uri="{FF2B5EF4-FFF2-40B4-BE49-F238E27FC236}">
                  <a16:creationId xmlns:a16="http://schemas.microsoft.com/office/drawing/2014/main" id="{94942A94-DF16-1F4D-B407-A04F154B9A76}"/>
                </a:ext>
              </a:extLst>
            </p:cNvPr>
            <p:cNvCxnSpPr/>
            <p:nvPr/>
          </p:nvCxnSpPr>
          <p:spPr>
            <a:xfrm flipH="1" flipV="1">
              <a:off x="10621230" y="18361537"/>
              <a:ext cx="347618" cy="104277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8" name="Arc 173">
              <a:extLst>
                <a:ext uri="{FF2B5EF4-FFF2-40B4-BE49-F238E27FC236}">
                  <a16:creationId xmlns:a16="http://schemas.microsoft.com/office/drawing/2014/main" id="{FC25DA66-255A-2549-96A8-03D6F3B5F29F}"/>
                </a:ext>
              </a:extLst>
            </p:cNvPr>
            <p:cNvSpPr/>
            <p:nvPr/>
          </p:nvSpPr>
          <p:spPr>
            <a:xfrm rot="19908338">
              <a:off x="7724157" y="14043590"/>
              <a:ext cx="1319747" cy="1008215"/>
            </a:xfrm>
            <a:prstGeom prst="arc">
              <a:avLst>
                <a:gd name="adj1" fmla="val 14195042"/>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69" name="Arc 174">
              <a:extLst>
                <a:ext uri="{FF2B5EF4-FFF2-40B4-BE49-F238E27FC236}">
                  <a16:creationId xmlns:a16="http://schemas.microsoft.com/office/drawing/2014/main" id="{CBA4C57E-0A7C-864D-B5E8-4D45BB4F1218}"/>
                </a:ext>
              </a:extLst>
            </p:cNvPr>
            <p:cNvSpPr/>
            <p:nvPr/>
          </p:nvSpPr>
          <p:spPr>
            <a:xfrm rot="9932220">
              <a:off x="8295271" y="13772266"/>
              <a:ext cx="1319747" cy="1008215"/>
            </a:xfrm>
            <a:prstGeom prst="arc">
              <a:avLst>
                <a:gd name="adj1" fmla="val 12549476"/>
                <a:gd name="adj2" fmla="val 1848072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0" name="Arc 173">
              <a:extLst>
                <a:ext uri="{FF2B5EF4-FFF2-40B4-BE49-F238E27FC236}">
                  <a16:creationId xmlns:a16="http://schemas.microsoft.com/office/drawing/2014/main" id="{089BE3AD-C18A-D442-8FF8-15A2439F59DA}"/>
                </a:ext>
              </a:extLst>
            </p:cNvPr>
            <p:cNvSpPr/>
            <p:nvPr/>
          </p:nvSpPr>
          <p:spPr>
            <a:xfrm rot="19908338">
              <a:off x="4121965" y="19674600"/>
              <a:ext cx="1319747" cy="1008215"/>
            </a:xfrm>
            <a:prstGeom prst="arc">
              <a:avLst>
                <a:gd name="adj1" fmla="val 14195042"/>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1" name="Arc 173">
              <a:extLst>
                <a:ext uri="{FF2B5EF4-FFF2-40B4-BE49-F238E27FC236}">
                  <a16:creationId xmlns:a16="http://schemas.microsoft.com/office/drawing/2014/main" id="{D232BEEF-A9EE-FB49-A8B9-DB153B2FDB53}"/>
                </a:ext>
              </a:extLst>
            </p:cNvPr>
            <p:cNvSpPr/>
            <p:nvPr/>
          </p:nvSpPr>
          <p:spPr>
            <a:xfrm rot="9469448">
              <a:off x="4444747" y="19616095"/>
              <a:ext cx="1319747" cy="1008215"/>
            </a:xfrm>
            <a:prstGeom prst="arc">
              <a:avLst>
                <a:gd name="adj1" fmla="val 12800397"/>
                <a:gd name="adj2" fmla="val 19739796"/>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10" name="TextBox 32">
            <a:extLst>
              <a:ext uri="{FF2B5EF4-FFF2-40B4-BE49-F238E27FC236}">
                <a16:creationId xmlns:a16="http://schemas.microsoft.com/office/drawing/2014/main" id="{89F8D99C-8D9D-A347-AE40-D7F5E8B18FE0}"/>
              </a:ext>
            </a:extLst>
          </p:cNvPr>
          <p:cNvSpPr txBox="1"/>
          <p:nvPr/>
        </p:nvSpPr>
        <p:spPr>
          <a:xfrm>
            <a:off x="29818251" y="2699617"/>
            <a:ext cx="13215217" cy="13423708"/>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Launch Simulation</a:t>
            </a: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a:p>
            <a:endParaRPr lang="en-US" sz="4800" b="1" dirty="0">
              <a:latin typeface="Optima" charset="0"/>
              <a:ea typeface="Optima" charset="0"/>
              <a:cs typeface="Optima" charset="0"/>
            </a:endParaRPr>
          </a:p>
        </p:txBody>
      </p:sp>
      <p:pic>
        <p:nvPicPr>
          <p:cNvPr id="21" name="Picture 33">
            <a:extLst>
              <a:ext uri="{FF2B5EF4-FFF2-40B4-BE49-F238E27FC236}">
                <a16:creationId xmlns:a16="http://schemas.microsoft.com/office/drawing/2014/main" id="{C081A82B-5482-46D3-9754-A6B78AE8853D}"/>
              </a:ext>
            </a:extLst>
          </p:cNvPr>
          <p:cNvPicPr>
            <a:picLocks noChangeAspect="1"/>
          </p:cNvPicPr>
          <p:nvPr/>
        </p:nvPicPr>
        <p:blipFill rotWithShape="1">
          <a:blip r:embed="rId12">
            <a:extLst>
              <a:ext uri="{28A0092B-C50C-407E-A947-70E740481C1C}">
                <a14:useLocalDpi xmlns:a14="http://schemas.microsoft.com/office/drawing/2010/main" val="0"/>
              </a:ext>
            </a:extLst>
          </a:blip>
          <a:srcRect l="5750" t="754" r="5578" b="1137"/>
          <a:stretch/>
        </p:blipFill>
        <p:spPr>
          <a:xfrm>
            <a:off x="37113404" y="3774359"/>
            <a:ext cx="5247087" cy="4354076"/>
          </a:xfrm>
          <a:prstGeom prst="rect">
            <a:avLst/>
          </a:prstGeom>
          <a:solidFill>
            <a:schemeClr val="tx2"/>
          </a:solidFill>
          <a:ln>
            <a:solidFill>
              <a:schemeClr val="bg1"/>
            </a:solidFill>
          </a:ln>
        </p:spPr>
      </p:pic>
      <p:pic>
        <p:nvPicPr>
          <p:cNvPr id="32" name="Picture 37">
            <a:extLst>
              <a:ext uri="{FF2B5EF4-FFF2-40B4-BE49-F238E27FC236}">
                <a16:creationId xmlns:a16="http://schemas.microsoft.com/office/drawing/2014/main" id="{E0864338-0911-4BAA-ADD5-3DD6D072FC2A}"/>
              </a:ext>
            </a:extLst>
          </p:cNvPr>
          <p:cNvPicPr>
            <a:picLocks noChangeAspect="1"/>
          </p:cNvPicPr>
          <p:nvPr/>
        </p:nvPicPr>
        <p:blipFill rotWithShape="1">
          <a:blip r:embed="rId13">
            <a:extLst>
              <a:ext uri="{28A0092B-C50C-407E-A947-70E740481C1C}">
                <a14:useLocalDpi xmlns:a14="http://schemas.microsoft.com/office/drawing/2010/main" val="0"/>
              </a:ext>
            </a:extLst>
          </a:blip>
          <a:srcRect l="2901" r="6630" b="1406"/>
          <a:stretch/>
        </p:blipFill>
        <p:spPr>
          <a:xfrm>
            <a:off x="37010738" y="11296208"/>
            <a:ext cx="5452420" cy="4456611"/>
          </a:xfrm>
          <a:prstGeom prst="rect">
            <a:avLst/>
          </a:prstGeom>
          <a:solidFill>
            <a:schemeClr val="tx2"/>
          </a:solidFill>
          <a:ln>
            <a:solidFill>
              <a:schemeClr val="bg1"/>
            </a:solidFill>
          </a:ln>
        </p:spPr>
      </p:pic>
      <p:sp>
        <p:nvSpPr>
          <p:cNvPr id="108" name="TextBox 302">
            <a:extLst>
              <a:ext uri="{FF2B5EF4-FFF2-40B4-BE49-F238E27FC236}">
                <a16:creationId xmlns:a16="http://schemas.microsoft.com/office/drawing/2014/main" id="{57E22B39-219D-6D48-8B54-31D303766AB5}"/>
              </a:ext>
            </a:extLst>
          </p:cNvPr>
          <p:cNvSpPr txBox="1"/>
          <p:nvPr/>
        </p:nvSpPr>
        <p:spPr>
          <a:xfrm>
            <a:off x="36261298" y="8221937"/>
            <a:ext cx="6556695" cy="2575369"/>
          </a:xfrm>
          <a:prstGeom prst="rect">
            <a:avLst/>
          </a:prstGeom>
          <a:solidFill>
            <a:schemeClr val="tx2"/>
          </a:solidFill>
        </p:spPr>
        <p:txBody>
          <a:bodyPr wrap="square" rtlCol="0">
            <a:noAutofit/>
          </a:bodyPr>
          <a:lstStyle/>
          <a:p>
            <a:pPr marL="457200" indent="-457200">
              <a:buFont typeface="Arial" panose="020B0604020202020204" pitchFamily="34" charset="0"/>
              <a:buChar char="•"/>
            </a:pPr>
            <a:endParaRPr lang="en-US" sz="2800" dirty="0">
              <a:solidFill>
                <a:schemeClr val="bg1"/>
              </a:solidFill>
              <a:latin typeface="Optima" panose="02000503060000020004" pitchFamily="2" charset="0"/>
            </a:endParaRPr>
          </a:p>
          <a:p>
            <a:pPr marL="457200" indent="-457200">
              <a:buFont typeface="Arial" panose="020B0604020202020204" pitchFamily="34" charset="0"/>
              <a:buChar char="•"/>
            </a:pPr>
            <a:r>
              <a:rPr lang="en-US" sz="2800" dirty="0" smtClean="0">
                <a:solidFill>
                  <a:schemeClr val="bg1"/>
                </a:solidFill>
                <a:latin typeface="Optima" panose="02000503060000020004" pitchFamily="2" charset="0"/>
              </a:rPr>
              <a:t>The MATLAB flight model is </a:t>
            </a:r>
            <a:r>
              <a:rPr lang="en-US" sz="2800" dirty="0">
                <a:solidFill>
                  <a:schemeClr val="bg1"/>
                </a:solidFill>
                <a:latin typeface="Optima" panose="02000503060000020004" pitchFamily="2" charset="0"/>
              </a:rPr>
              <a:t>verified </a:t>
            </a:r>
            <a:r>
              <a:rPr lang="en-US" sz="2800" dirty="0" smtClean="0">
                <a:solidFill>
                  <a:schemeClr val="bg1"/>
                </a:solidFill>
                <a:latin typeface="Optima" panose="02000503060000020004" pitchFamily="2" charset="0"/>
              </a:rPr>
              <a:t>by comparing results to flight </a:t>
            </a:r>
            <a:r>
              <a:rPr lang="en-US" sz="2800" dirty="0">
                <a:solidFill>
                  <a:schemeClr val="bg1"/>
                </a:solidFill>
                <a:latin typeface="Optima" panose="02000503060000020004" pitchFamily="2" charset="0"/>
              </a:rPr>
              <a:t>data </a:t>
            </a:r>
            <a:r>
              <a:rPr lang="en-US" sz="2800" dirty="0" smtClean="0">
                <a:solidFill>
                  <a:schemeClr val="bg1"/>
                </a:solidFill>
                <a:latin typeface="Optima" panose="02000503060000020004" pitchFamily="2" charset="0"/>
              </a:rPr>
              <a:t>from launches </a:t>
            </a:r>
            <a:r>
              <a:rPr lang="en-US" sz="2800" dirty="0">
                <a:solidFill>
                  <a:schemeClr val="bg1"/>
                </a:solidFill>
                <a:latin typeface="Optima" panose="02000503060000020004" pitchFamily="2" charset="0"/>
              </a:rPr>
              <a:t>and </a:t>
            </a:r>
            <a:r>
              <a:rPr lang="en-US" sz="2800" dirty="0" smtClean="0">
                <a:solidFill>
                  <a:schemeClr val="bg1"/>
                </a:solidFill>
                <a:latin typeface="Optima" panose="02000503060000020004" pitchFamily="2" charset="0"/>
              </a:rPr>
              <a:t>to OpenRocket predictions </a:t>
            </a:r>
            <a:r>
              <a:rPr lang="en-US" sz="2800" dirty="0">
                <a:solidFill>
                  <a:schemeClr val="bg1"/>
                </a:solidFill>
                <a:latin typeface="Optima" panose="02000503060000020004" pitchFamily="2" charset="0"/>
              </a:rPr>
              <a:t> </a:t>
            </a:r>
            <a:r>
              <a:rPr lang="en-US" sz="2800" dirty="0" smtClean="0">
                <a:solidFill>
                  <a:schemeClr val="bg1"/>
                </a:solidFill>
                <a:latin typeface="Optima" panose="02000503060000020004" pitchFamily="2" charset="0"/>
              </a:rPr>
              <a:t>(a pre-existing rocket simulation program)</a:t>
            </a:r>
            <a:endParaRPr lang="en-US" sz="2800" dirty="0">
              <a:solidFill>
                <a:schemeClr val="bg1"/>
              </a:solidFill>
              <a:latin typeface="Optima" panose="02000503060000020004" pitchFamily="2" charset="0"/>
            </a:endParaRPr>
          </a:p>
          <a:p>
            <a:endParaRPr lang="en-US" sz="2800" dirty="0">
              <a:solidFill>
                <a:schemeClr val="bg1"/>
              </a:solidFill>
              <a:latin typeface="Optima" panose="02000503060000020004" pitchFamily="2" charset="0"/>
            </a:endParaRPr>
          </a:p>
          <a:p>
            <a:r>
              <a:rPr lang="en-US" sz="2800" dirty="0">
                <a:solidFill>
                  <a:schemeClr val="bg1"/>
                </a:solidFill>
                <a:latin typeface="Optima" panose="02000503060000020004" pitchFamily="2" charset="0"/>
              </a:rPr>
              <a:t>	</a:t>
            </a:r>
          </a:p>
          <a:p>
            <a:r>
              <a:rPr lang="en-US" sz="2800" dirty="0">
                <a:solidFill>
                  <a:schemeClr val="bg1"/>
                </a:solidFill>
                <a:latin typeface="Optima" panose="02000503060000020004" pitchFamily="2" charset="0"/>
              </a:rPr>
              <a:t>	</a:t>
            </a:r>
          </a:p>
        </p:txBody>
      </p:sp>
      <p:sp>
        <p:nvSpPr>
          <p:cNvPr id="109" name="TextBox 303">
            <a:extLst>
              <a:ext uri="{FF2B5EF4-FFF2-40B4-BE49-F238E27FC236}">
                <a16:creationId xmlns:a16="http://schemas.microsoft.com/office/drawing/2014/main" id="{CC55CF38-88B6-6C48-BABC-73704143B948}"/>
              </a:ext>
            </a:extLst>
          </p:cNvPr>
          <p:cNvSpPr txBox="1"/>
          <p:nvPr/>
        </p:nvSpPr>
        <p:spPr>
          <a:xfrm>
            <a:off x="30023537" y="3593861"/>
            <a:ext cx="6237761" cy="5539978"/>
          </a:xfrm>
          <a:prstGeom prst="rect">
            <a:avLst/>
          </a:prstGeom>
          <a:solidFill>
            <a:schemeClr val="tx2"/>
          </a:solid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Optima" charset="0"/>
                <a:ea typeface="Optima" charset="0"/>
                <a:cs typeface="Optima" charset="0"/>
              </a:rPr>
              <a:t>Rocket trajectory was simulated using MATLAB. This required </a:t>
            </a:r>
            <a:r>
              <a:rPr lang="en-US" sz="2800" dirty="0" smtClean="0">
                <a:solidFill>
                  <a:schemeClr val="bg1"/>
                </a:solidFill>
                <a:latin typeface="Optima" charset="0"/>
                <a:ea typeface="Optima" charset="0"/>
                <a:cs typeface="Optima" charset="0"/>
              </a:rPr>
              <a:t>accurate </a:t>
            </a:r>
            <a:r>
              <a:rPr lang="en-US" sz="2800" b="1" dirty="0" smtClean="0">
                <a:solidFill>
                  <a:schemeClr val="bg1"/>
                </a:solidFill>
                <a:latin typeface="Optima" charset="0"/>
                <a:ea typeface="Optima" charset="0"/>
                <a:cs typeface="Optima" charset="0"/>
              </a:rPr>
              <a:t>stability, thrust</a:t>
            </a:r>
            <a:r>
              <a:rPr lang="en-US" sz="2800" dirty="0">
                <a:solidFill>
                  <a:schemeClr val="bg1"/>
                </a:solidFill>
                <a:latin typeface="Optima" charset="0"/>
                <a:ea typeface="Optima" charset="0"/>
                <a:cs typeface="Optima" charset="0"/>
              </a:rPr>
              <a:t>, </a:t>
            </a:r>
            <a:r>
              <a:rPr lang="en-US" sz="2800" b="1" dirty="0" smtClean="0">
                <a:solidFill>
                  <a:schemeClr val="bg1"/>
                </a:solidFill>
                <a:latin typeface="Optima" charset="0"/>
                <a:ea typeface="Optima" charset="0"/>
                <a:cs typeface="Optima" charset="0"/>
              </a:rPr>
              <a:t>drag</a:t>
            </a:r>
            <a:r>
              <a:rPr lang="en-US" sz="2800" dirty="0" smtClean="0">
                <a:solidFill>
                  <a:schemeClr val="bg1"/>
                </a:solidFill>
                <a:latin typeface="Optima" charset="0"/>
                <a:ea typeface="Optima" charset="0"/>
                <a:cs typeface="Optima" charset="0"/>
              </a:rPr>
              <a:t>, </a:t>
            </a:r>
            <a:r>
              <a:rPr lang="en-US" sz="2800" dirty="0">
                <a:solidFill>
                  <a:schemeClr val="bg1"/>
                </a:solidFill>
                <a:latin typeface="Optima" charset="0"/>
                <a:ea typeface="Optima" charset="0"/>
                <a:cs typeface="Optima" charset="0"/>
              </a:rPr>
              <a:t>and </a:t>
            </a:r>
            <a:r>
              <a:rPr lang="en-US" sz="2800" b="1" dirty="0" smtClean="0">
                <a:solidFill>
                  <a:schemeClr val="bg1"/>
                </a:solidFill>
                <a:latin typeface="Optima" charset="0"/>
                <a:ea typeface="Optima" charset="0"/>
                <a:cs typeface="Optima" charset="0"/>
              </a:rPr>
              <a:t>atmospheric</a:t>
            </a:r>
            <a:r>
              <a:rPr lang="en-US" sz="2800" dirty="0" smtClean="0">
                <a:solidFill>
                  <a:schemeClr val="bg1"/>
                </a:solidFill>
                <a:latin typeface="Optima" charset="0"/>
                <a:ea typeface="Optima" charset="0"/>
                <a:cs typeface="Optima" charset="0"/>
              </a:rPr>
              <a:t> models to </a:t>
            </a:r>
            <a:r>
              <a:rPr lang="en-US" sz="2800" dirty="0">
                <a:solidFill>
                  <a:schemeClr val="bg1"/>
                </a:solidFill>
                <a:latin typeface="Optima" charset="0"/>
                <a:ea typeface="Optima" charset="0"/>
                <a:cs typeface="Optima" charset="0"/>
              </a:rPr>
              <a:t>produce ordinary differential equations that </a:t>
            </a:r>
            <a:r>
              <a:rPr lang="en-US" sz="2800" dirty="0" smtClean="0">
                <a:solidFill>
                  <a:schemeClr val="bg1"/>
                </a:solidFill>
                <a:latin typeface="Optima" charset="0"/>
                <a:ea typeface="Optima" charset="0"/>
                <a:cs typeface="Optima" charset="0"/>
              </a:rPr>
              <a:t>are then numerically </a:t>
            </a:r>
            <a:r>
              <a:rPr lang="en-US" sz="2800" dirty="0">
                <a:solidFill>
                  <a:schemeClr val="bg1"/>
                </a:solidFill>
                <a:latin typeface="Optima" charset="0"/>
                <a:ea typeface="Optima" charset="0"/>
                <a:cs typeface="Optima" charset="0"/>
              </a:rPr>
              <a:t>solved for </a:t>
            </a:r>
            <a:r>
              <a:rPr lang="en-US" sz="2800" dirty="0" smtClean="0">
                <a:solidFill>
                  <a:schemeClr val="bg1"/>
                </a:solidFill>
                <a:latin typeface="Optima" charset="0"/>
                <a:ea typeface="Optima" charset="0"/>
                <a:cs typeface="Optima" charset="0"/>
              </a:rPr>
              <a:t>given rocket dimensions</a:t>
            </a:r>
          </a:p>
          <a:p>
            <a:pPr marL="457200" indent="-457200">
              <a:buFont typeface="Arial" panose="020B0604020202020204" pitchFamily="34" charset="0"/>
              <a:buChar char="•"/>
            </a:pPr>
            <a:endParaRPr lang="en-US" sz="2400" dirty="0">
              <a:solidFill>
                <a:schemeClr val="bg1"/>
              </a:solidFill>
              <a:latin typeface="Optima" charset="0"/>
              <a:ea typeface="Optima" charset="0"/>
              <a:cs typeface="Optima" charset="0"/>
            </a:endParaRPr>
          </a:p>
          <a:p>
            <a:pPr marL="457200" indent="-457200">
              <a:buFont typeface="Arial" panose="020B0604020202020204" pitchFamily="34" charset="0"/>
              <a:buChar char="•"/>
            </a:pPr>
            <a:r>
              <a:rPr lang="en-US" sz="2800" dirty="0">
                <a:solidFill>
                  <a:schemeClr val="bg1"/>
                </a:solidFill>
                <a:latin typeface="Optima" charset="0"/>
                <a:ea typeface="Optima" charset="0"/>
                <a:cs typeface="Optima" charset="0"/>
              </a:rPr>
              <a:t>Caliber is a measure of passive stability, and should remain between 1-3 </a:t>
            </a:r>
            <a:r>
              <a:rPr lang="en-US" sz="2800" dirty="0" smtClean="0">
                <a:solidFill>
                  <a:schemeClr val="bg1"/>
                </a:solidFill>
                <a:latin typeface="Optima" charset="0"/>
                <a:ea typeface="Optima" charset="0"/>
                <a:cs typeface="Optima" charset="0"/>
              </a:rPr>
              <a:t>for stable </a:t>
            </a:r>
            <a:r>
              <a:rPr lang="en-US" sz="2800" dirty="0">
                <a:solidFill>
                  <a:schemeClr val="bg1"/>
                </a:solidFill>
                <a:latin typeface="Optima" charset="0"/>
                <a:ea typeface="Optima" charset="0"/>
                <a:cs typeface="Optima" charset="0"/>
              </a:rPr>
              <a:t>flight (right)</a:t>
            </a:r>
          </a:p>
          <a:p>
            <a:pPr marL="457200" indent="-457200">
              <a:buFont typeface="Arial" panose="020B0604020202020204" pitchFamily="34" charset="0"/>
              <a:buChar char="•"/>
            </a:pPr>
            <a:endParaRPr lang="en-US" sz="2800" dirty="0" smtClean="0">
              <a:solidFill>
                <a:schemeClr val="bg1"/>
              </a:solidFill>
              <a:latin typeface="Optima" charset="0"/>
              <a:ea typeface="Optima" charset="0"/>
              <a:cs typeface="Optima" charset="0"/>
            </a:endParaRPr>
          </a:p>
          <a:p>
            <a:endParaRPr lang="en-US" dirty="0"/>
          </a:p>
        </p:txBody>
      </p:sp>
      <p:grpSp>
        <p:nvGrpSpPr>
          <p:cNvPr id="23" name="Group 22"/>
          <p:cNvGrpSpPr/>
          <p:nvPr/>
        </p:nvGrpSpPr>
        <p:grpSpPr>
          <a:xfrm>
            <a:off x="18724966" y="1039766"/>
            <a:ext cx="5935021" cy="23674596"/>
            <a:chOff x="18724966" y="1039766"/>
            <a:chExt cx="5935021" cy="23674596"/>
          </a:xfrm>
        </p:grpSpPr>
        <p:pic>
          <p:nvPicPr>
            <p:cNvPr id="15" name="Picture 17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724966" y="1039766"/>
              <a:ext cx="5935021" cy="23038405"/>
            </a:xfrm>
            <a:prstGeom prst="rect">
              <a:avLst/>
            </a:prstGeom>
          </p:spPr>
        </p:pic>
        <p:pic>
          <p:nvPicPr>
            <p:cNvPr id="8" name="Picture 19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19" name="Picture 19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26" name="Picture 201">
              <a:extLst>
                <a:ext uri="{FF2B5EF4-FFF2-40B4-BE49-F238E27FC236}">
                  <a16:creationId xmlns:a16="http://schemas.microsoft.com/office/drawing/2014/main" id="{766455B9-12CE-4CDB-9800-3AD590CE613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17" name="Picture 20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18" name="Picture 2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0800000">
              <a:off x="20563317" y="16685997"/>
              <a:ext cx="1747644" cy="2621465"/>
            </a:xfrm>
            <a:prstGeom prst="rect">
              <a:avLst/>
            </a:prstGeom>
          </p:spPr>
        </p:pic>
        <p:pic>
          <p:nvPicPr>
            <p:cNvPr id="20" name="Picture 21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grpSp>
        <p:nvGrpSpPr>
          <p:cNvPr id="144" name="Group 125">
            <a:extLst>
              <a:ext uri="{FF2B5EF4-FFF2-40B4-BE49-F238E27FC236}">
                <a16:creationId xmlns:a16="http://schemas.microsoft.com/office/drawing/2014/main" id="{CDB7C003-E322-41C5-8AB5-D674733793DB}"/>
              </a:ext>
            </a:extLst>
          </p:cNvPr>
          <p:cNvGrpSpPr/>
          <p:nvPr/>
        </p:nvGrpSpPr>
        <p:grpSpPr>
          <a:xfrm>
            <a:off x="21894154" y="14488455"/>
            <a:ext cx="6429642" cy="1569660"/>
            <a:chOff x="21440648" y="14257450"/>
            <a:chExt cx="6429642" cy="1569660"/>
          </a:xfrm>
        </p:grpSpPr>
        <p:grpSp>
          <p:nvGrpSpPr>
            <p:cNvPr id="131" name="Group 126">
              <a:extLst>
                <a:ext uri="{FF2B5EF4-FFF2-40B4-BE49-F238E27FC236}">
                  <a16:creationId xmlns:a16="http://schemas.microsoft.com/office/drawing/2014/main" id="{B8D60090-2B35-4ACB-82A2-A24936CB6403}"/>
                </a:ext>
              </a:extLst>
            </p:cNvPr>
            <p:cNvGrpSpPr/>
            <p:nvPr/>
          </p:nvGrpSpPr>
          <p:grpSpPr>
            <a:xfrm>
              <a:off x="21440648" y="14588593"/>
              <a:ext cx="5132141" cy="354359"/>
              <a:chOff x="21469223" y="14746721"/>
              <a:chExt cx="5132141" cy="354359"/>
            </a:xfrm>
          </p:grpSpPr>
          <p:cxnSp>
            <p:nvCxnSpPr>
              <p:cNvPr id="128" name="Straight Connector 132">
                <a:extLst>
                  <a:ext uri="{FF2B5EF4-FFF2-40B4-BE49-F238E27FC236}">
                    <a16:creationId xmlns:a16="http://schemas.microsoft.com/office/drawing/2014/main" id="{BB9BC34E-B6D0-43FD-9280-8F5AE6FCCF01}"/>
                  </a:ext>
                </a:extLst>
              </p:cNvPr>
              <p:cNvCxnSpPr>
                <a:cxnSpLocks/>
              </p:cNvCxnSpPr>
              <p:nvPr/>
            </p:nvCxnSpPr>
            <p:spPr>
              <a:xfrm>
                <a:off x="21469223" y="14746721"/>
                <a:ext cx="702815" cy="341818"/>
              </a:xfrm>
              <a:prstGeom prst="line">
                <a:avLst/>
              </a:prstGeom>
              <a:ln w="12700"/>
            </p:spPr>
            <p:style>
              <a:lnRef idx="1">
                <a:schemeClr val="dk1"/>
              </a:lnRef>
              <a:fillRef idx="0">
                <a:schemeClr val="dk1"/>
              </a:fillRef>
              <a:effectRef idx="0">
                <a:schemeClr val="dk1"/>
              </a:effectRef>
              <a:fontRef idx="minor">
                <a:schemeClr val="tx1"/>
              </a:fontRef>
            </p:style>
          </p:cxnSp>
          <p:cxnSp>
            <p:nvCxnSpPr>
              <p:cNvPr id="130" name="Straight Connector 133">
                <a:extLst>
                  <a:ext uri="{FF2B5EF4-FFF2-40B4-BE49-F238E27FC236}">
                    <a16:creationId xmlns:a16="http://schemas.microsoft.com/office/drawing/2014/main" id="{4516DC69-907E-4E0E-A6A2-0467C4F2296B}"/>
                  </a:ext>
                </a:extLst>
              </p:cNvPr>
              <p:cNvCxnSpPr>
                <a:cxnSpLocks/>
              </p:cNvCxnSpPr>
              <p:nvPr/>
            </p:nvCxnSpPr>
            <p:spPr>
              <a:xfrm>
                <a:off x="22169767" y="15081897"/>
                <a:ext cx="4431597" cy="19183"/>
              </a:xfrm>
              <a:prstGeom prst="line">
                <a:avLst/>
              </a:prstGeom>
              <a:ln w="12700"/>
            </p:spPr>
            <p:style>
              <a:lnRef idx="1">
                <a:schemeClr val="dk1"/>
              </a:lnRef>
              <a:fillRef idx="0">
                <a:schemeClr val="dk1"/>
              </a:fillRef>
              <a:effectRef idx="0">
                <a:schemeClr val="dk1"/>
              </a:effectRef>
              <a:fontRef idx="minor">
                <a:schemeClr val="tx1"/>
              </a:fontRef>
            </p:style>
          </p:cxnSp>
        </p:grpSp>
        <p:sp>
          <p:nvSpPr>
            <p:cNvPr id="132" name="TextBox 128">
              <a:extLst>
                <a:ext uri="{FF2B5EF4-FFF2-40B4-BE49-F238E27FC236}">
                  <a16:creationId xmlns:a16="http://schemas.microsoft.com/office/drawing/2014/main" id="{C67A4979-7064-4172-9586-E00CC37560F7}"/>
                </a:ext>
              </a:extLst>
            </p:cNvPr>
            <p:cNvSpPr txBox="1"/>
            <p:nvPr/>
          </p:nvSpPr>
          <p:spPr>
            <a:xfrm>
              <a:off x="22508184" y="14257450"/>
              <a:ext cx="5362106" cy="1569660"/>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Staging Coupler</a:t>
              </a:r>
            </a:p>
            <a:p>
              <a:r>
                <a:rPr lang="en-US" sz="2800" dirty="0">
                  <a:solidFill>
                    <a:schemeClr val="bg1"/>
                  </a:solidFill>
                  <a:latin typeface="Optima" charset="0"/>
                  <a:ea typeface="Optima" charset="0"/>
                  <a:cs typeface="Optima" charset="0"/>
                </a:rPr>
                <a:t>Supports stage separation at sustainer ignition</a:t>
              </a:r>
              <a:endParaRPr lang="en-US" sz="2400" dirty="0">
                <a:solidFill>
                  <a:schemeClr val="bg1"/>
                </a:solidFill>
                <a:latin typeface="Optima" charset="0"/>
                <a:ea typeface="Optima" charset="0"/>
                <a:cs typeface="Optima" charset="0"/>
              </a:endParaRPr>
            </a:p>
          </p:txBody>
        </p:sp>
      </p:grpSp>
      <p:grpSp>
        <p:nvGrpSpPr>
          <p:cNvPr id="150" name="Group 40">
            <a:extLst>
              <a:ext uri="{FF2B5EF4-FFF2-40B4-BE49-F238E27FC236}">
                <a16:creationId xmlns:a16="http://schemas.microsoft.com/office/drawing/2014/main" id="{233D9443-87EC-4391-B9FC-37F6C3042218}"/>
              </a:ext>
            </a:extLst>
          </p:cNvPr>
          <p:cNvGrpSpPr/>
          <p:nvPr/>
        </p:nvGrpSpPr>
        <p:grpSpPr>
          <a:xfrm>
            <a:off x="13560513" y="18631060"/>
            <a:ext cx="7776807" cy="1754224"/>
            <a:chOff x="12969926" y="2107994"/>
            <a:chExt cx="7776807" cy="1754224"/>
          </a:xfrm>
        </p:grpSpPr>
        <p:cxnSp>
          <p:nvCxnSpPr>
            <p:cNvPr id="151" name="Straight Connector 41">
              <a:extLst>
                <a:ext uri="{FF2B5EF4-FFF2-40B4-BE49-F238E27FC236}">
                  <a16:creationId xmlns:a16="http://schemas.microsoft.com/office/drawing/2014/main" id="{7418B644-D1AA-448B-A725-A184AA8AE822}"/>
                </a:ext>
              </a:extLst>
            </p:cNvPr>
            <p:cNvCxnSpPr>
              <a:cxnSpLocks/>
            </p:cNvCxnSpPr>
            <p:nvPr/>
          </p:nvCxnSpPr>
          <p:spPr>
            <a:xfrm flipH="1" flipV="1">
              <a:off x="16820259" y="2752501"/>
              <a:ext cx="3926474" cy="1109717"/>
            </a:xfrm>
            <a:prstGeom prst="line">
              <a:avLst/>
            </a:prstGeom>
            <a:ln w="12700"/>
          </p:spPr>
          <p:style>
            <a:lnRef idx="1">
              <a:schemeClr val="dk1"/>
            </a:lnRef>
            <a:fillRef idx="0">
              <a:schemeClr val="dk1"/>
            </a:fillRef>
            <a:effectRef idx="0">
              <a:schemeClr val="dk1"/>
            </a:effectRef>
            <a:fontRef idx="minor">
              <a:schemeClr val="tx1"/>
            </a:fontRef>
          </p:style>
        </p:cxnSp>
        <p:cxnSp>
          <p:nvCxnSpPr>
            <p:cNvPr id="152" name="Straight Connector 51">
              <a:extLst>
                <a:ext uri="{FF2B5EF4-FFF2-40B4-BE49-F238E27FC236}">
                  <a16:creationId xmlns:a16="http://schemas.microsoft.com/office/drawing/2014/main" id="{6650098F-7F56-4CFC-9E8B-9E8C3658061B}"/>
                </a:ext>
              </a:extLst>
            </p:cNvPr>
            <p:cNvCxnSpPr>
              <a:cxnSpLocks/>
            </p:cNvCxnSpPr>
            <p:nvPr/>
          </p:nvCxnSpPr>
          <p:spPr>
            <a:xfrm>
              <a:off x="12996491" y="2752501"/>
              <a:ext cx="3834958"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153" name="TextBox 52">
              <a:extLst>
                <a:ext uri="{FF2B5EF4-FFF2-40B4-BE49-F238E27FC236}">
                  <a16:creationId xmlns:a16="http://schemas.microsoft.com/office/drawing/2014/main" id="{D4C3AA4E-0117-457B-A6E0-A4EB6ADBCC15}"/>
                </a:ext>
              </a:extLst>
            </p:cNvPr>
            <p:cNvSpPr txBox="1"/>
            <p:nvPr/>
          </p:nvSpPr>
          <p:spPr>
            <a:xfrm>
              <a:off x="12969926" y="2107994"/>
              <a:ext cx="6566669" cy="1569660"/>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Booster Engine</a:t>
              </a:r>
            </a:p>
            <a:p>
              <a:r>
                <a:rPr lang="en-US" sz="2800" dirty="0">
                  <a:solidFill>
                    <a:schemeClr val="bg1"/>
                  </a:solidFill>
                  <a:latin typeface="Optima" charset="0"/>
                  <a:ea typeface="Optima" charset="0"/>
                  <a:cs typeface="Optima" charset="0"/>
                </a:rPr>
                <a:t>Initiates flight with a</a:t>
              </a:r>
            </a:p>
            <a:p>
              <a:r>
                <a:rPr lang="en-US" sz="2800" dirty="0">
                  <a:solidFill>
                    <a:schemeClr val="bg1"/>
                  </a:solidFill>
                  <a:latin typeface="Optima" charset="0"/>
                  <a:ea typeface="Optima" charset="0"/>
                  <a:cs typeface="Optima" charset="0"/>
                </a:rPr>
                <a:t>0.7 second burn time</a:t>
              </a:r>
            </a:p>
          </p:txBody>
        </p:sp>
      </p:grpSp>
      <p:grpSp>
        <p:nvGrpSpPr>
          <p:cNvPr id="155" name="Group 57">
            <a:extLst>
              <a:ext uri="{FF2B5EF4-FFF2-40B4-BE49-F238E27FC236}">
                <a16:creationId xmlns:a16="http://schemas.microsoft.com/office/drawing/2014/main" id="{8803AF78-E4CC-4104-8CCA-A3B3BE3C95EB}"/>
              </a:ext>
            </a:extLst>
          </p:cNvPr>
          <p:cNvGrpSpPr/>
          <p:nvPr/>
        </p:nvGrpSpPr>
        <p:grpSpPr>
          <a:xfrm>
            <a:off x="21577561" y="3346136"/>
            <a:ext cx="7120904" cy="2006425"/>
            <a:chOff x="21296671" y="2005136"/>
            <a:chExt cx="7120904" cy="2006425"/>
          </a:xfrm>
        </p:grpSpPr>
        <p:cxnSp>
          <p:nvCxnSpPr>
            <p:cNvPr id="156" name="Straight Connector 58">
              <a:extLst>
                <a:ext uri="{FF2B5EF4-FFF2-40B4-BE49-F238E27FC236}">
                  <a16:creationId xmlns:a16="http://schemas.microsoft.com/office/drawing/2014/main" id="{84A90541-51D5-478A-8A61-C878E9B2C657}"/>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57" name="Straight Connector 59">
              <a:extLst>
                <a:ext uri="{FF2B5EF4-FFF2-40B4-BE49-F238E27FC236}">
                  <a16:creationId xmlns:a16="http://schemas.microsoft.com/office/drawing/2014/main" id="{F1C731A6-2299-407F-931A-CB23BC7F2DD6}"/>
                </a:ext>
              </a:extLst>
            </p:cNvPr>
            <p:cNvCxnSpPr>
              <a:cxnSpLocks/>
            </p:cNvCxnSpPr>
            <p:nvPr/>
          </p:nvCxnSpPr>
          <p:spPr>
            <a:xfrm flipH="1">
              <a:off x="22803149" y="2670653"/>
              <a:ext cx="4114800" cy="0"/>
            </a:xfrm>
            <a:prstGeom prst="line">
              <a:avLst/>
            </a:prstGeom>
            <a:ln w="12700"/>
          </p:spPr>
          <p:style>
            <a:lnRef idx="1">
              <a:schemeClr val="dk1"/>
            </a:lnRef>
            <a:fillRef idx="0">
              <a:schemeClr val="dk1"/>
            </a:fillRef>
            <a:effectRef idx="0">
              <a:schemeClr val="dk1"/>
            </a:effectRef>
            <a:fontRef idx="minor">
              <a:schemeClr val="tx1"/>
            </a:fontRef>
          </p:style>
        </p:cxnSp>
        <p:sp>
          <p:nvSpPr>
            <p:cNvPr id="158" name="TextBox 60">
              <a:extLst>
                <a:ext uri="{FF2B5EF4-FFF2-40B4-BE49-F238E27FC236}">
                  <a16:creationId xmlns:a16="http://schemas.microsoft.com/office/drawing/2014/main" id="{C6CCE81F-0461-4AC7-8949-6FF762C1012B}"/>
                </a:ext>
              </a:extLst>
            </p:cNvPr>
            <p:cNvSpPr txBox="1"/>
            <p:nvPr/>
          </p:nvSpPr>
          <p:spPr>
            <a:xfrm>
              <a:off x="22931415" y="2005136"/>
              <a:ext cx="5486160" cy="1569660"/>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Drogue Parachute</a:t>
              </a:r>
            </a:p>
            <a:p>
              <a:r>
                <a:rPr lang="en-US" sz="2800" dirty="0">
                  <a:solidFill>
                    <a:schemeClr val="bg1"/>
                  </a:solidFill>
                  <a:latin typeface="Optima" charset="0"/>
                  <a:ea typeface="Optima" charset="0"/>
                  <a:cs typeface="Optima" charset="0"/>
                </a:rPr>
                <a:t>A small parachute deployed at sustainer apogee</a:t>
              </a:r>
              <a:endParaRPr lang="en-US" sz="3200" dirty="0">
                <a:solidFill>
                  <a:schemeClr val="bg1"/>
                </a:solidFill>
                <a:latin typeface="Optima" charset="0"/>
                <a:ea typeface="Optima" charset="0"/>
                <a:cs typeface="Optima" charset="0"/>
              </a:endParaRPr>
            </a:p>
          </p:txBody>
        </p:sp>
      </p:grpSp>
      <p:grpSp>
        <p:nvGrpSpPr>
          <p:cNvPr id="180" name="Group 65">
            <a:extLst>
              <a:ext uri="{FF2B5EF4-FFF2-40B4-BE49-F238E27FC236}">
                <a16:creationId xmlns:a16="http://schemas.microsoft.com/office/drawing/2014/main" id="{798AD993-701E-40D1-9573-B41F80EA8BC3}"/>
              </a:ext>
            </a:extLst>
          </p:cNvPr>
          <p:cNvGrpSpPr/>
          <p:nvPr/>
        </p:nvGrpSpPr>
        <p:grpSpPr>
          <a:xfrm>
            <a:off x="22548680" y="19674982"/>
            <a:ext cx="6967219" cy="1982916"/>
            <a:chOff x="21296671" y="2028645"/>
            <a:chExt cx="6967219" cy="1982916"/>
          </a:xfrm>
        </p:grpSpPr>
        <p:cxnSp>
          <p:nvCxnSpPr>
            <p:cNvPr id="181" name="Straight Connector 66">
              <a:extLst>
                <a:ext uri="{FF2B5EF4-FFF2-40B4-BE49-F238E27FC236}">
                  <a16:creationId xmlns:a16="http://schemas.microsoft.com/office/drawing/2014/main" id="{CA4A1274-A5B4-4A1E-8D6B-2B8E2C9DDD43}"/>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82" name="Straight Connector 67">
              <a:extLst>
                <a:ext uri="{FF2B5EF4-FFF2-40B4-BE49-F238E27FC236}">
                  <a16:creationId xmlns:a16="http://schemas.microsoft.com/office/drawing/2014/main" id="{07177A29-BB58-493A-95EE-AE0549F5E2D2}"/>
                </a:ext>
              </a:extLst>
            </p:cNvPr>
            <p:cNvCxnSpPr>
              <a:cxnSpLocks/>
            </p:cNvCxnSpPr>
            <p:nvPr/>
          </p:nvCxnSpPr>
          <p:spPr>
            <a:xfrm flipH="1">
              <a:off x="22803149" y="2670653"/>
              <a:ext cx="2377440" cy="0"/>
            </a:xfrm>
            <a:prstGeom prst="line">
              <a:avLst/>
            </a:prstGeom>
          </p:spPr>
          <p:style>
            <a:lnRef idx="1">
              <a:schemeClr val="dk1"/>
            </a:lnRef>
            <a:fillRef idx="0">
              <a:schemeClr val="dk1"/>
            </a:fillRef>
            <a:effectRef idx="0">
              <a:schemeClr val="dk1"/>
            </a:effectRef>
            <a:fontRef idx="minor">
              <a:schemeClr val="tx1"/>
            </a:fontRef>
          </p:style>
        </p:cxnSp>
        <p:sp>
          <p:nvSpPr>
            <p:cNvPr id="183" name="TextBox 68">
              <a:extLst>
                <a:ext uri="{FF2B5EF4-FFF2-40B4-BE49-F238E27FC236}">
                  <a16:creationId xmlns:a16="http://schemas.microsoft.com/office/drawing/2014/main" id="{CFACB36F-3B74-4ADB-A63E-7509611FA692}"/>
                </a:ext>
              </a:extLst>
            </p:cNvPr>
            <p:cNvSpPr txBox="1"/>
            <p:nvPr/>
          </p:nvSpPr>
          <p:spPr>
            <a:xfrm>
              <a:off x="22777730" y="2028645"/>
              <a:ext cx="5486160" cy="1569660"/>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Aft Fins</a:t>
              </a:r>
            </a:p>
            <a:p>
              <a:r>
                <a:rPr lang="en-US" sz="2800" dirty="0">
                  <a:solidFill>
                    <a:schemeClr val="bg1"/>
                  </a:solidFill>
                  <a:latin typeface="Optima" charset="0"/>
                  <a:ea typeface="Optima" charset="0"/>
                  <a:cs typeface="Optima" charset="0"/>
                </a:rPr>
                <a:t>Provides stability to the rocket before stage separation</a:t>
              </a:r>
            </a:p>
          </p:txBody>
        </p:sp>
      </p:grpSp>
      <p:grpSp>
        <p:nvGrpSpPr>
          <p:cNvPr id="184" name="Group 73">
            <a:extLst>
              <a:ext uri="{FF2B5EF4-FFF2-40B4-BE49-F238E27FC236}">
                <a16:creationId xmlns:a16="http://schemas.microsoft.com/office/drawing/2014/main" id="{A471863B-EB36-460F-9B7C-5DBED803ED40}"/>
              </a:ext>
            </a:extLst>
          </p:cNvPr>
          <p:cNvGrpSpPr/>
          <p:nvPr/>
        </p:nvGrpSpPr>
        <p:grpSpPr>
          <a:xfrm>
            <a:off x="21894154" y="5938730"/>
            <a:ext cx="7120903" cy="2006425"/>
            <a:chOff x="21296671" y="2005136"/>
            <a:chExt cx="7120903" cy="2006425"/>
          </a:xfrm>
        </p:grpSpPr>
        <p:cxnSp>
          <p:nvCxnSpPr>
            <p:cNvPr id="185" name="Straight Connector 74">
              <a:extLst>
                <a:ext uri="{FF2B5EF4-FFF2-40B4-BE49-F238E27FC236}">
                  <a16:creationId xmlns:a16="http://schemas.microsoft.com/office/drawing/2014/main" id="{CED6320C-6CB1-423A-B96F-6B50ADFD5141}"/>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86" name="Straight Connector 75">
              <a:extLst>
                <a:ext uri="{FF2B5EF4-FFF2-40B4-BE49-F238E27FC236}">
                  <a16:creationId xmlns:a16="http://schemas.microsoft.com/office/drawing/2014/main" id="{B04A5EBC-2FEB-4E73-9CD9-E4ED0DE3F5BF}"/>
                </a:ext>
              </a:extLst>
            </p:cNvPr>
            <p:cNvCxnSpPr>
              <a:cxnSpLocks/>
            </p:cNvCxnSpPr>
            <p:nvPr/>
          </p:nvCxnSpPr>
          <p:spPr>
            <a:xfrm flipH="1">
              <a:off x="22803149" y="2670653"/>
              <a:ext cx="3886200" cy="0"/>
            </a:xfrm>
            <a:prstGeom prst="line">
              <a:avLst/>
            </a:prstGeom>
            <a:ln w="12700"/>
          </p:spPr>
          <p:style>
            <a:lnRef idx="1">
              <a:schemeClr val="dk1"/>
            </a:lnRef>
            <a:fillRef idx="0">
              <a:schemeClr val="dk1"/>
            </a:fillRef>
            <a:effectRef idx="0">
              <a:schemeClr val="dk1"/>
            </a:effectRef>
            <a:fontRef idx="minor">
              <a:schemeClr val="tx1"/>
            </a:fontRef>
          </p:style>
        </p:cxnSp>
        <p:sp>
          <p:nvSpPr>
            <p:cNvPr id="187" name="TextBox 76">
              <a:extLst>
                <a:ext uri="{FF2B5EF4-FFF2-40B4-BE49-F238E27FC236}">
                  <a16:creationId xmlns:a16="http://schemas.microsoft.com/office/drawing/2014/main" id="{6D8CDA6F-5EAB-42DA-9803-E698C8E8C480}"/>
                </a:ext>
              </a:extLst>
            </p:cNvPr>
            <p:cNvSpPr txBox="1"/>
            <p:nvPr/>
          </p:nvSpPr>
          <p:spPr>
            <a:xfrm>
              <a:off x="22931414" y="2005136"/>
              <a:ext cx="5486160" cy="2000548"/>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Electronics Bay</a:t>
              </a:r>
            </a:p>
            <a:p>
              <a:r>
                <a:rPr lang="en-US" sz="2800" dirty="0">
                  <a:solidFill>
                    <a:schemeClr val="bg1"/>
                  </a:solidFill>
                  <a:latin typeface="Optima" charset="0"/>
                  <a:ea typeface="Optima" charset="0"/>
                  <a:cs typeface="Optima" charset="0"/>
                </a:rPr>
                <a:t>Houses the TeleMega GPS and controls both parachute deployment and sustainer ignition</a:t>
              </a:r>
              <a:endParaRPr lang="en-US" sz="3200" dirty="0">
                <a:solidFill>
                  <a:schemeClr val="bg1"/>
                </a:solidFill>
                <a:latin typeface="Optima" charset="0"/>
                <a:ea typeface="Optima" charset="0"/>
                <a:cs typeface="Optima" charset="0"/>
              </a:endParaRPr>
            </a:p>
          </p:txBody>
        </p:sp>
      </p:grpSp>
      <p:grpSp>
        <p:nvGrpSpPr>
          <p:cNvPr id="188" name="Group 81">
            <a:extLst>
              <a:ext uri="{FF2B5EF4-FFF2-40B4-BE49-F238E27FC236}">
                <a16:creationId xmlns:a16="http://schemas.microsoft.com/office/drawing/2014/main" id="{FEFD7C9C-ED91-4A6A-8DC0-E4C647CCE4D2}"/>
              </a:ext>
            </a:extLst>
          </p:cNvPr>
          <p:cNvGrpSpPr/>
          <p:nvPr/>
        </p:nvGrpSpPr>
        <p:grpSpPr>
          <a:xfrm>
            <a:off x="21642920" y="9826122"/>
            <a:ext cx="7122024" cy="2000548"/>
            <a:chOff x="21296671" y="2046295"/>
            <a:chExt cx="7122024" cy="2000548"/>
          </a:xfrm>
        </p:grpSpPr>
        <p:cxnSp>
          <p:nvCxnSpPr>
            <p:cNvPr id="189" name="Straight Connector 82">
              <a:extLst>
                <a:ext uri="{FF2B5EF4-FFF2-40B4-BE49-F238E27FC236}">
                  <a16:creationId xmlns:a16="http://schemas.microsoft.com/office/drawing/2014/main" id="{480C685C-68B2-4D95-AD72-824720AD32E4}"/>
                </a:ext>
              </a:extLst>
            </p:cNvPr>
            <p:cNvCxnSpPr>
              <a:cxnSpLocks/>
            </p:cNvCxnSpPr>
            <p:nvPr/>
          </p:nvCxnSpPr>
          <p:spPr>
            <a:xfrm flipV="1">
              <a:off x="21296671" y="2670653"/>
              <a:ext cx="1523267" cy="1340908"/>
            </a:xfrm>
            <a:prstGeom prst="line">
              <a:avLst/>
            </a:prstGeom>
            <a:ln w="12700"/>
          </p:spPr>
          <p:style>
            <a:lnRef idx="1">
              <a:schemeClr val="dk1"/>
            </a:lnRef>
            <a:fillRef idx="0">
              <a:schemeClr val="dk1"/>
            </a:fillRef>
            <a:effectRef idx="0">
              <a:schemeClr val="dk1"/>
            </a:effectRef>
            <a:fontRef idx="minor">
              <a:schemeClr val="tx1"/>
            </a:fontRef>
          </p:style>
        </p:cxnSp>
        <p:cxnSp>
          <p:nvCxnSpPr>
            <p:cNvPr id="190" name="Straight Connector 83">
              <a:extLst>
                <a:ext uri="{FF2B5EF4-FFF2-40B4-BE49-F238E27FC236}">
                  <a16:creationId xmlns:a16="http://schemas.microsoft.com/office/drawing/2014/main" id="{A0783D51-9AB7-4E97-B89F-8539914A5C4F}"/>
                </a:ext>
              </a:extLst>
            </p:cNvPr>
            <p:cNvCxnSpPr>
              <a:cxnSpLocks/>
            </p:cNvCxnSpPr>
            <p:nvPr/>
          </p:nvCxnSpPr>
          <p:spPr>
            <a:xfrm flipH="1">
              <a:off x="22803149" y="2670653"/>
              <a:ext cx="4114800" cy="0"/>
            </a:xfrm>
            <a:prstGeom prst="line">
              <a:avLst/>
            </a:prstGeom>
            <a:ln w="12700"/>
          </p:spPr>
          <p:style>
            <a:lnRef idx="1">
              <a:schemeClr val="dk1"/>
            </a:lnRef>
            <a:fillRef idx="0">
              <a:schemeClr val="dk1"/>
            </a:fillRef>
            <a:effectRef idx="0">
              <a:schemeClr val="dk1"/>
            </a:effectRef>
            <a:fontRef idx="minor">
              <a:schemeClr val="tx1"/>
            </a:fontRef>
          </p:style>
        </p:cxnSp>
        <p:sp>
          <p:nvSpPr>
            <p:cNvPr id="191" name="TextBox 84">
              <a:extLst>
                <a:ext uri="{FF2B5EF4-FFF2-40B4-BE49-F238E27FC236}">
                  <a16:creationId xmlns:a16="http://schemas.microsoft.com/office/drawing/2014/main" id="{F1A3636F-FBD5-459B-9501-A7591A675954}"/>
                </a:ext>
              </a:extLst>
            </p:cNvPr>
            <p:cNvSpPr txBox="1"/>
            <p:nvPr/>
          </p:nvSpPr>
          <p:spPr>
            <a:xfrm>
              <a:off x="22932535" y="2046295"/>
              <a:ext cx="5486160" cy="2000548"/>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Sustainer Engine</a:t>
              </a:r>
            </a:p>
            <a:p>
              <a:r>
                <a:rPr lang="en-US" sz="2800" dirty="0">
                  <a:solidFill>
                    <a:schemeClr val="bg1"/>
                  </a:solidFill>
                  <a:latin typeface="Optima" charset="0"/>
                  <a:ea typeface="Optima" charset="0"/>
                  <a:cs typeface="Optima" charset="0"/>
                </a:rPr>
                <a:t>Propels the rocket to max altitude after booster burnout; 1.7 second burn time</a:t>
              </a:r>
            </a:p>
          </p:txBody>
        </p:sp>
      </p:grpSp>
      <p:grpSp>
        <p:nvGrpSpPr>
          <p:cNvPr id="192" name="Group 90">
            <a:extLst>
              <a:ext uri="{FF2B5EF4-FFF2-40B4-BE49-F238E27FC236}">
                <a16:creationId xmlns:a16="http://schemas.microsoft.com/office/drawing/2014/main" id="{DC202F21-2D42-4575-BCED-057751BF1446}"/>
              </a:ext>
            </a:extLst>
          </p:cNvPr>
          <p:cNvGrpSpPr/>
          <p:nvPr/>
        </p:nvGrpSpPr>
        <p:grpSpPr>
          <a:xfrm>
            <a:off x="13596343" y="15597998"/>
            <a:ext cx="7740980" cy="1754225"/>
            <a:chOff x="12969928" y="2107994"/>
            <a:chExt cx="7776805" cy="1754225"/>
          </a:xfrm>
        </p:grpSpPr>
        <p:cxnSp>
          <p:nvCxnSpPr>
            <p:cNvPr id="193" name="Straight Connector 91">
              <a:extLst>
                <a:ext uri="{FF2B5EF4-FFF2-40B4-BE49-F238E27FC236}">
                  <a16:creationId xmlns:a16="http://schemas.microsoft.com/office/drawing/2014/main" id="{F5B64CFC-8381-488F-A66D-95BEAC282AE5}"/>
                </a:ext>
              </a:extLst>
            </p:cNvPr>
            <p:cNvCxnSpPr>
              <a:cxnSpLocks/>
            </p:cNvCxnSpPr>
            <p:nvPr/>
          </p:nvCxnSpPr>
          <p:spPr>
            <a:xfrm flipH="1" flipV="1">
              <a:off x="17616744" y="2752501"/>
              <a:ext cx="3129989" cy="1109718"/>
            </a:xfrm>
            <a:prstGeom prst="line">
              <a:avLst/>
            </a:prstGeom>
            <a:ln w="12700"/>
          </p:spPr>
          <p:style>
            <a:lnRef idx="1">
              <a:schemeClr val="dk1"/>
            </a:lnRef>
            <a:fillRef idx="0">
              <a:schemeClr val="dk1"/>
            </a:fillRef>
            <a:effectRef idx="0">
              <a:schemeClr val="dk1"/>
            </a:effectRef>
            <a:fontRef idx="minor">
              <a:schemeClr val="tx1"/>
            </a:fontRef>
          </p:style>
        </p:cxnSp>
        <p:cxnSp>
          <p:nvCxnSpPr>
            <p:cNvPr id="194" name="Straight Connector 92">
              <a:extLst>
                <a:ext uri="{FF2B5EF4-FFF2-40B4-BE49-F238E27FC236}">
                  <a16:creationId xmlns:a16="http://schemas.microsoft.com/office/drawing/2014/main" id="{0F19CAA0-4BDF-4683-A019-42699D2378D6}"/>
                </a:ext>
              </a:extLst>
            </p:cNvPr>
            <p:cNvCxnSpPr>
              <a:cxnSpLocks/>
            </p:cNvCxnSpPr>
            <p:nvPr/>
          </p:nvCxnSpPr>
          <p:spPr>
            <a:xfrm>
              <a:off x="12996491" y="2752501"/>
              <a:ext cx="462025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195" name="TextBox 93">
              <a:extLst>
                <a:ext uri="{FF2B5EF4-FFF2-40B4-BE49-F238E27FC236}">
                  <a16:creationId xmlns:a16="http://schemas.microsoft.com/office/drawing/2014/main" id="{C4BE104C-9774-45CC-875A-C256A84F3E20}"/>
                </a:ext>
              </a:extLst>
            </p:cNvPr>
            <p:cNvSpPr txBox="1"/>
            <p:nvPr/>
          </p:nvSpPr>
          <p:spPr>
            <a:xfrm>
              <a:off x="12969928" y="2107994"/>
              <a:ext cx="5909204" cy="1569660"/>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Booster Parachute</a:t>
              </a:r>
            </a:p>
            <a:p>
              <a:r>
                <a:rPr lang="en-US" sz="2800" dirty="0">
                  <a:solidFill>
                    <a:schemeClr val="bg1"/>
                  </a:solidFill>
                  <a:latin typeface="Optima" charset="0"/>
                  <a:ea typeface="Optima" charset="0"/>
                  <a:cs typeface="Optima" charset="0"/>
                </a:rPr>
                <a:t>A large parachute to slow the</a:t>
              </a:r>
            </a:p>
            <a:p>
              <a:r>
                <a:rPr lang="en-US" sz="2800" dirty="0">
                  <a:solidFill>
                    <a:schemeClr val="bg1"/>
                  </a:solidFill>
                  <a:latin typeface="Optima" charset="0"/>
                  <a:ea typeface="Optima" charset="0"/>
                  <a:cs typeface="Optima" charset="0"/>
                </a:rPr>
                <a:t>booster to a safe landing speed</a:t>
              </a:r>
            </a:p>
          </p:txBody>
        </p:sp>
      </p:grpSp>
      <p:grpSp>
        <p:nvGrpSpPr>
          <p:cNvPr id="198" name="Group 101">
            <a:extLst>
              <a:ext uri="{FF2B5EF4-FFF2-40B4-BE49-F238E27FC236}">
                <a16:creationId xmlns:a16="http://schemas.microsoft.com/office/drawing/2014/main" id="{5537A104-202A-4CB5-9A74-C06F8D772EB2}"/>
              </a:ext>
            </a:extLst>
          </p:cNvPr>
          <p:cNvGrpSpPr/>
          <p:nvPr/>
        </p:nvGrpSpPr>
        <p:grpSpPr>
          <a:xfrm>
            <a:off x="13615969" y="12117526"/>
            <a:ext cx="6718585" cy="2062103"/>
            <a:chOff x="12996491" y="2107994"/>
            <a:chExt cx="6749678" cy="2062103"/>
          </a:xfrm>
        </p:grpSpPr>
        <p:cxnSp>
          <p:nvCxnSpPr>
            <p:cNvPr id="199" name="Straight Connector 102">
              <a:extLst>
                <a:ext uri="{FF2B5EF4-FFF2-40B4-BE49-F238E27FC236}">
                  <a16:creationId xmlns:a16="http://schemas.microsoft.com/office/drawing/2014/main" id="{37840C2B-DD2F-4F5A-A24B-1E7E504B9CE5}"/>
                </a:ext>
              </a:extLst>
            </p:cNvPr>
            <p:cNvCxnSpPr>
              <a:cxnSpLocks/>
            </p:cNvCxnSpPr>
            <p:nvPr/>
          </p:nvCxnSpPr>
          <p:spPr>
            <a:xfrm flipH="1" flipV="1">
              <a:off x="16510824" y="2752501"/>
              <a:ext cx="3235345" cy="1109718"/>
            </a:xfrm>
            <a:prstGeom prst="line">
              <a:avLst/>
            </a:prstGeom>
            <a:ln w="12700"/>
          </p:spPr>
          <p:style>
            <a:lnRef idx="1">
              <a:schemeClr val="dk1"/>
            </a:lnRef>
            <a:fillRef idx="0">
              <a:schemeClr val="dk1"/>
            </a:fillRef>
            <a:effectRef idx="0">
              <a:schemeClr val="dk1"/>
            </a:effectRef>
            <a:fontRef idx="minor">
              <a:schemeClr val="tx1"/>
            </a:fontRef>
          </p:style>
        </p:cxnSp>
        <p:cxnSp>
          <p:nvCxnSpPr>
            <p:cNvPr id="200" name="Straight Connector 103">
              <a:extLst>
                <a:ext uri="{FF2B5EF4-FFF2-40B4-BE49-F238E27FC236}">
                  <a16:creationId xmlns:a16="http://schemas.microsoft.com/office/drawing/2014/main" id="{870B807D-3A5A-4A7A-86D8-2B71B4EC43FE}"/>
                </a:ext>
              </a:extLst>
            </p:cNvPr>
            <p:cNvCxnSpPr>
              <a:cxnSpLocks/>
            </p:cNvCxnSpPr>
            <p:nvPr/>
          </p:nvCxnSpPr>
          <p:spPr>
            <a:xfrm>
              <a:off x="12996491" y="2752501"/>
              <a:ext cx="351433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01" name="TextBox 104">
              <a:extLst>
                <a:ext uri="{FF2B5EF4-FFF2-40B4-BE49-F238E27FC236}">
                  <a16:creationId xmlns:a16="http://schemas.microsoft.com/office/drawing/2014/main" id="{B8724528-AF41-4594-9A4B-9B73AB7F4B72}"/>
                </a:ext>
              </a:extLst>
            </p:cNvPr>
            <p:cNvSpPr txBox="1"/>
            <p:nvPr/>
          </p:nvSpPr>
          <p:spPr>
            <a:xfrm>
              <a:off x="13018458" y="2107994"/>
              <a:ext cx="5255927" cy="2062103"/>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Forward Fins</a:t>
              </a:r>
            </a:p>
            <a:p>
              <a:r>
                <a:rPr lang="en-US" sz="2800" dirty="0">
                  <a:solidFill>
                    <a:schemeClr val="bg1"/>
                  </a:solidFill>
                  <a:latin typeface="Optima" charset="0"/>
                  <a:ea typeface="Optima" charset="0"/>
                  <a:cs typeface="Optima" charset="0"/>
                </a:rPr>
                <a:t>Provides stability to </a:t>
              </a:r>
            </a:p>
            <a:p>
              <a:r>
                <a:rPr lang="en-US" sz="2800" dirty="0">
                  <a:solidFill>
                    <a:schemeClr val="bg1"/>
                  </a:solidFill>
                  <a:latin typeface="Optima" charset="0"/>
                  <a:ea typeface="Optima" charset="0"/>
                  <a:cs typeface="Optima" charset="0"/>
                </a:rPr>
                <a:t>the sustainer after stage separation</a:t>
              </a:r>
            </a:p>
          </p:txBody>
        </p:sp>
      </p:grpSp>
      <p:grpSp>
        <p:nvGrpSpPr>
          <p:cNvPr id="203" name="Group 109">
            <a:extLst>
              <a:ext uri="{FF2B5EF4-FFF2-40B4-BE49-F238E27FC236}">
                <a16:creationId xmlns:a16="http://schemas.microsoft.com/office/drawing/2014/main" id="{65BFCDF7-A0CB-4A74-9F23-CB601D2A4A79}"/>
              </a:ext>
            </a:extLst>
          </p:cNvPr>
          <p:cNvGrpSpPr/>
          <p:nvPr/>
        </p:nvGrpSpPr>
        <p:grpSpPr>
          <a:xfrm>
            <a:off x="13507389" y="7607839"/>
            <a:ext cx="7714539" cy="2000548"/>
            <a:chOff x="12996491" y="2107994"/>
            <a:chExt cx="7750242" cy="2000548"/>
          </a:xfrm>
        </p:grpSpPr>
        <p:cxnSp>
          <p:nvCxnSpPr>
            <p:cNvPr id="204" name="Straight Connector 110">
              <a:extLst>
                <a:ext uri="{FF2B5EF4-FFF2-40B4-BE49-F238E27FC236}">
                  <a16:creationId xmlns:a16="http://schemas.microsoft.com/office/drawing/2014/main" id="{2D7171F5-E1E5-4FA3-9475-85D381F548B2}"/>
                </a:ext>
              </a:extLst>
            </p:cNvPr>
            <p:cNvCxnSpPr>
              <a:cxnSpLocks/>
            </p:cNvCxnSpPr>
            <p:nvPr/>
          </p:nvCxnSpPr>
          <p:spPr>
            <a:xfrm flipH="1" flipV="1">
              <a:off x="17960763" y="2752500"/>
              <a:ext cx="2785970" cy="1109719"/>
            </a:xfrm>
            <a:prstGeom prst="line">
              <a:avLst/>
            </a:prstGeom>
            <a:ln w="12700"/>
          </p:spPr>
          <p:style>
            <a:lnRef idx="1">
              <a:schemeClr val="dk1"/>
            </a:lnRef>
            <a:fillRef idx="0">
              <a:schemeClr val="dk1"/>
            </a:fillRef>
            <a:effectRef idx="0">
              <a:schemeClr val="dk1"/>
            </a:effectRef>
            <a:fontRef idx="minor">
              <a:schemeClr val="tx1"/>
            </a:fontRef>
          </p:style>
        </p:cxnSp>
        <p:cxnSp>
          <p:nvCxnSpPr>
            <p:cNvPr id="205" name="Straight Connector 111">
              <a:extLst>
                <a:ext uri="{FF2B5EF4-FFF2-40B4-BE49-F238E27FC236}">
                  <a16:creationId xmlns:a16="http://schemas.microsoft.com/office/drawing/2014/main" id="{2702AADC-F0BF-4A47-AC0E-D7832E557439}"/>
                </a:ext>
              </a:extLst>
            </p:cNvPr>
            <p:cNvCxnSpPr>
              <a:cxnSpLocks/>
            </p:cNvCxnSpPr>
            <p:nvPr/>
          </p:nvCxnSpPr>
          <p:spPr>
            <a:xfrm>
              <a:off x="12996491" y="2752501"/>
              <a:ext cx="4960613"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06" name="TextBox 112">
              <a:extLst>
                <a:ext uri="{FF2B5EF4-FFF2-40B4-BE49-F238E27FC236}">
                  <a16:creationId xmlns:a16="http://schemas.microsoft.com/office/drawing/2014/main" id="{CD83155B-3CDE-4F1C-BFF4-B48E7B5E272A}"/>
                </a:ext>
              </a:extLst>
            </p:cNvPr>
            <p:cNvSpPr txBox="1"/>
            <p:nvPr/>
          </p:nvSpPr>
          <p:spPr>
            <a:xfrm>
              <a:off x="12996491" y="2107994"/>
              <a:ext cx="5538556" cy="2000548"/>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Sustainer Parachute</a:t>
              </a:r>
            </a:p>
            <a:p>
              <a:r>
                <a:rPr lang="en-US" sz="2800" dirty="0">
                  <a:solidFill>
                    <a:schemeClr val="bg1"/>
                  </a:solidFill>
                  <a:latin typeface="Optima" charset="0"/>
                  <a:ea typeface="Optima" charset="0"/>
                  <a:cs typeface="Optima" charset="0"/>
                </a:rPr>
                <a:t>A larger main parachute that</a:t>
              </a:r>
            </a:p>
            <a:p>
              <a:r>
                <a:rPr lang="en-US" sz="2800" dirty="0">
                  <a:solidFill>
                    <a:schemeClr val="bg1"/>
                  </a:solidFill>
                  <a:latin typeface="Optima" charset="0"/>
                  <a:ea typeface="Optima" charset="0"/>
                  <a:cs typeface="Optima" charset="0"/>
                </a:rPr>
                <a:t>slows the sustainer to a safe landing speed</a:t>
              </a:r>
              <a:endParaRPr lang="en-US" sz="2400" dirty="0">
                <a:solidFill>
                  <a:schemeClr val="bg1"/>
                </a:solidFill>
                <a:latin typeface="Optima" charset="0"/>
                <a:ea typeface="Optima" charset="0"/>
                <a:cs typeface="Optima" charset="0"/>
              </a:endParaRPr>
            </a:p>
          </p:txBody>
        </p:sp>
      </p:grpSp>
      <p:grpSp>
        <p:nvGrpSpPr>
          <p:cNvPr id="208" name="Group 117">
            <a:extLst>
              <a:ext uri="{FF2B5EF4-FFF2-40B4-BE49-F238E27FC236}">
                <a16:creationId xmlns:a16="http://schemas.microsoft.com/office/drawing/2014/main" id="{4A0B249C-F699-46F3-A351-A14AF9976351}"/>
              </a:ext>
            </a:extLst>
          </p:cNvPr>
          <p:cNvGrpSpPr/>
          <p:nvPr/>
        </p:nvGrpSpPr>
        <p:grpSpPr>
          <a:xfrm>
            <a:off x="13507387" y="3433543"/>
            <a:ext cx="7859112" cy="2480300"/>
            <a:chOff x="12969927" y="1628242"/>
            <a:chExt cx="7859112" cy="2480300"/>
          </a:xfrm>
        </p:grpSpPr>
        <p:cxnSp>
          <p:nvCxnSpPr>
            <p:cNvPr id="209" name="Straight Connector 118">
              <a:extLst>
                <a:ext uri="{FF2B5EF4-FFF2-40B4-BE49-F238E27FC236}">
                  <a16:creationId xmlns:a16="http://schemas.microsoft.com/office/drawing/2014/main" id="{8680E0E0-2368-407D-88B3-41A021CF5CFD}"/>
                </a:ext>
              </a:extLst>
            </p:cNvPr>
            <p:cNvCxnSpPr>
              <a:cxnSpLocks/>
            </p:cNvCxnSpPr>
            <p:nvPr/>
          </p:nvCxnSpPr>
          <p:spPr>
            <a:xfrm flipH="1">
              <a:off x="17751371" y="1628242"/>
              <a:ext cx="3077668" cy="1124259"/>
            </a:xfrm>
            <a:prstGeom prst="line">
              <a:avLst/>
            </a:prstGeom>
            <a:ln w="12700"/>
          </p:spPr>
          <p:style>
            <a:lnRef idx="1">
              <a:schemeClr val="dk1"/>
            </a:lnRef>
            <a:fillRef idx="0">
              <a:schemeClr val="dk1"/>
            </a:fillRef>
            <a:effectRef idx="0">
              <a:schemeClr val="dk1"/>
            </a:effectRef>
            <a:fontRef idx="minor">
              <a:schemeClr val="tx1"/>
            </a:fontRef>
          </p:style>
        </p:cxnSp>
        <p:cxnSp>
          <p:nvCxnSpPr>
            <p:cNvPr id="210" name="Straight Connector 119">
              <a:extLst>
                <a:ext uri="{FF2B5EF4-FFF2-40B4-BE49-F238E27FC236}">
                  <a16:creationId xmlns:a16="http://schemas.microsoft.com/office/drawing/2014/main" id="{6C0C8958-3192-4592-A6B6-BF76025CF8CB}"/>
                </a:ext>
              </a:extLst>
            </p:cNvPr>
            <p:cNvCxnSpPr>
              <a:cxnSpLocks/>
            </p:cNvCxnSpPr>
            <p:nvPr/>
          </p:nvCxnSpPr>
          <p:spPr>
            <a:xfrm>
              <a:off x="12996491" y="2752501"/>
              <a:ext cx="4754880" cy="0"/>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sp>
          <p:nvSpPr>
            <p:cNvPr id="211" name="TextBox 120">
              <a:extLst>
                <a:ext uri="{FF2B5EF4-FFF2-40B4-BE49-F238E27FC236}">
                  <a16:creationId xmlns:a16="http://schemas.microsoft.com/office/drawing/2014/main" id="{5BF27FA0-CD9E-48A2-AA23-A691DE4F3C19}"/>
                </a:ext>
              </a:extLst>
            </p:cNvPr>
            <p:cNvSpPr txBox="1"/>
            <p:nvPr/>
          </p:nvSpPr>
          <p:spPr>
            <a:xfrm>
              <a:off x="12969927" y="2107994"/>
              <a:ext cx="6430793" cy="2000548"/>
            </a:xfrm>
            <a:prstGeom prst="rect">
              <a:avLst/>
            </a:prstGeom>
            <a:noFill/>
          </p:spPr>
          <p:txBody>
            <a:bodyPr wrap="square" rtlCol="0">
              <a:spAutoFit/>
            </a:bodyPr>
            <a:lstStyle/>
            <a:p>
              <a:r>
                <a:rPr lang="en-US" sz="4000" dirty="0">
                  <a:solidFill>
                    <a:schemeClr val="bg1"/>
                  </a:solidFill>
                  <a:latin typeface="Optima" charset="0"/>
                  <a:ea typeface="Optima" charset="0"/>
                  <a:cs typeface="Optima" charset="0"/>
                </a:rPr>
                <a:t>Custom Nose Cone</a:t>
              </a:r>
            </a:p>
            <a:p>
              <a:r>
                <a:rPr lang="en-US" sz="2800" dirty="0">
                  <a:solidFill>
                    <a:schemeClr val="bg1"/>
                  </a:solidFill>
                  <a:latin typeface="Optima" charset="0"/>
                  <a:ea typeface="Optima" charset="0"/>
                  <a:cs typeface="Optima" charset="0"/>
                </a:rPr>
                <a:t>A carbon fiber nose cone that houses the drogue parachute and connects directly to the electronics bay</a:t>
              </a:r>
              <a:endParaRPr lang="en-US" sz="2400" dirty="0">
                <a:solidFill>
                  <a:schemeClr val="bg1"/>
                </a:solidFill>
                <a:latin typeface="Optima" charset="0"/>
                <a:ea typeface="Optima" charset="0"/>
                <a:cs typeface="Optima" charset="0"/>
              </a:endParaRPr>
            </a:p>
          </p:txBody>
        </p:sp>
      </p:grpSp>
      <p:sp>
        <p:nvSpPr>
          <p:cNvPr id="126" name="TextBox 836"/>
          <p:cNvSpPr txBox="1"/>
          <p:nvPr/>
        </p:nvSpPr>
        <p:spPr>
          <a:xfrm>
            <a:off x="29917707" y="17501390"/>
            <a:ext cx="12581367" cy="954107"/>
          </a:xfrm>
          <a:prstGeom prst="rect">
            <a:avLst/>
          </a:prstGeom>
          <a:noFill/>
        </p:spPr>
        <p:txBody>
          <a:bodyPr wrap="square" rtlCol="0">
            <a:spAutoFit/>
          </a:bodyPr>
          <a:lstStyle/>
          <a:p>
            <a:pPr marL="685800" indent="-685800">
              <a:buFont typeface="Arial"/>
              <a:buChar char="•"/>
            </a:pPr>
            <a:r>
              <a:rPr lang="en-US" sz="2800">
                <a:solidFill>
                  <a:schemeClr val="bg1"/>
                </a:solidFill>
                <a:latin typeface="Optima" charset="0"/>
                <a:ea typeface="Optima" charset="0"/>
                <a:cs typeface="Optima" charset="0"/>
              </a:rPr>
              <a:t>An optimization program was created to determine </a:t>
            </a:r>
            <a:r>
              <a:rPr lang="en-US" sz="2800" dirty="0">
                <a:solidFill>
                  <a:schemeClr val="bg1"/>
                </a:solidFill>
                <a:latin typeface="Optima" charset="0"/>
                <a:ea typeface="Optima" charset="0"/>
                <a:cs typeface="Optima" charset="0"/>
              </a:rPr>
              <a:t>the</a:t>
            </a:r>
            <a:r>
              <a:rPr lang="en-US" sz="2800">
                <a:solidFill>
                  <a:schemeClr val="bg1"/>
                </a:solidFill>
                <a:latin typeface="Optima" charset="0"/>
                <a:ea typeface="Optima" charset="0"/>
                <a:cs typeface="Optima" charset="0"/>
              </a:rPr>
              <a:t> nominal dimensions for each component that will result in the highest simulated altitude. </a:t>
            </a:r>
            <a:endParaRPr lang="en-US" sz="2800" dirty="0">
              <a:solidFill>
                <a:schemeClr val="bg1"/>
              </a:solidFill>
              <a:latin typeface="Optima" charset="0"/>
              <a:ea typeface="Optima" charset="0"/>
              <a:cs typeface="Optima" charset="0"/>
            </a:endParaRPr>
          </a:p>
        </p:txBody>
      </p:sp>
      <p:grpSp>
        <p:nvGrpSpPr>
          <p:cNvPr id="66" name="Group 55">
            <a:extLst>
              <a:ext uri="{FF2B5EF4-FFF2-40B4-BE49-F238E27FC236}">
                <a16:creationId xmlns:a16="http://schemas.microsoft.com/office/drawing/2014/main" id="{7D71ECF0-34FE-4593-97C9-6BF0A00A303C}"/>
              </a:ext>
            </a:extLst>
          </p:cNvPr>
          <p:cNvGrpSpPr/>
          <p:nvPr/>
        </p:nvGrpSpPr>
        <p:grpSpPr>
          <a:xfrm>
            <a:off x="29823711" y="16728339"/>
            <a:ext cx="13209757" cy="12434489"/>
            <a:chOff x="29385489" y="3474789"/>
            <a:chExt cx="13069677" cy="8652893"/>
          </a:xfrm>
          <a:solidFill>
            <a:schemeClr val="tx2"/>
          </a:solidFill>
        </p:grpSpPr>
        <p:sp>
          <p:nvSpPr>
            <p:cNvPr id="7" name="TextBox 56">
              <a:extLst>
                <a:ext uri="{FF2B5EF4-FFF2-40B4-BE49-F238E27FC236}">
                  <a16:creationId xmlns:a16="http://schemas.microsoft.com/office/drawing/2014/main" id="{61D2EE32-9AB9-2349-B499-0DE5A25984E5}"/>
                </a:ext>
              </a:extLst>
            </p:cNvPr>
            <p:cNvSpPr txBox="1">
              <a:spLocks/>
            </p:cNvSpPr>
            <p:nvPr/>
          </p:nvSpPr>
          <p:spPr>
            <a:xfrm>
              <a:off x="29385489" y="3474789"/>
              <a:ext cx="13069677" cy="8652893"/>
            </a:xfrm>
            <a:prstGeom prst="rect">
              <a:avLst/>
            </a:prstGeom>
            <a:grp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Design &amp; Analysis</a:t>
              </a:r>
            </a:p>
            <a:p>
              <a:pPr algn="ctr"/>
              <a:endParaRPr lang="en-US" sz="5400" dirty="0">
                <a:latin typeface="Optima" charset="0"/>
                <a:ea typeface="Optima" charset="0"/>
                <a:cs typeface="Optima" charset="0"/>
              </a:endParaRPr>
            </a:p>
            <a:p>
              <a:pPr algn="ctr"/>
              <a:endParaRPr lang="en-US" sz="5400" dirty="0"/>
            </a:p>
            <a:p>
              <a:pPr algn="ctr"/>
              <a:endParaRPr lang="en-US" sz="5400" dirty="0"/>
            </a:p>
          </p:txBody>
        </p:sp>
        <p:pic>
          <p:nvPicPr>
            <p:cNvPr id="70" name="Picture 83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6133477" y="4892891"/>
              <a:ext cx="5893161" cy="3498787"/>
            </a:xfrm>
            <a:prstGeom prst="rect">
              <a:avLst/>
            </a:prstGeom>
            <a:grpFill/>
            <a:ln>
              <a:solidFill>
                <a:schemeClr val="bg1"/>
              </a:solidFill>
            </a:ln>
          </p:spPr>
        </p:pic>
        <p:sp>
          <p:nvSpPr>
            <p:cNvPr id="25" name="TextBox 835"/>
            <p:cNvSpPr txBox="1"/>
            <p:nvPr/>
          </p:nvSpPr>
          <p:spPr>
            <a:xfrm>
              <a:off x="29615382" y="5129366"/>
              <a:ext cx="6288202" cy="1885971"/>
            </a:xfrm>
            <a:prstGeom prst="rect">
              <a:avLst/>
            </a:prstGeom>
            <a:grpFill/>
            <a:ln>
              <a:noFill/>
            </a:ln>
          </p:spPr>
          <p:txBody>
            <a:bodyPr wrap="square" rtlCol="0">
              <a:spAutoFit/>
            </a:bodyPr>
            <a:lstStyle/>
            <a:p>
              <a:pPr marL="685800" indent="-685800">
                <a:buFont typeface="Arial"/>
                <a:buChar char="•"/>
              </a:pPr>
              <a:r>
                <a:rPr lang="en-US" sz="2800" dirty="0">
                  <a:solidFill>
                    <a:schemeClr val="bg1"/>
                  </a:solidFill>
                  <a:latin typeface="Optima" charset="0"/>
                  <a:ea typeface="Optima" charset="0"/>
                  <a:cs typeface="Optima" charset="0"/>
                </a:rPr>
                <a:t>This was achieved by maximizing the height output from the combined aerodynamic models through nonlinear programming using the interior-point algorithm </a:t>
              </a:r>
            </a:p>
          </p:txBody>
        </p:sp>
        <p:sp>
          <p:nvSpPr>
            <p:cNvPr id="27" name="TextBox 836"/>
            <p:cNvSpPr txBox="1"/>
            <p:nvPr/>
          </p:nvSpPr>
          <p:spPr>
            <a:xfrm>
              <a:off x="29615382" y="6833759"/>
              <a:ext cx="6200462" cy="1563478"/>
            </a:xfrm>
            <a:prstGeom prst="rect">
              <a:avLst/>
            </a:prstGeom>
            <a:grpFill/>
            <a:ln>
              <a:noFill/>
            </a:ln>
          </p:spPr>
          <p:txBody>
            <a:bodyPr wrap="square" rtlCol="0">
              <a:spAutoFit/>
            </a:bodyPr>
            <a:lstStyle/>
            <a:p>
              <a:pPr marL="685800" indent="-685800">
                <a:buFont typeface="Arial"/>
                <a:buChar char="•"/>
              </a:pPr>
              <a:r>
                <a:rPr lang="en-US" sz="2800" dirty="0">
                  <a:solidFill>
                    <a:schemeClr val="bg1"/>
                  </a:solidFill>
                  <a:latin typeface="Optima" charset="0"/>
                  <a:ea typeface="Optima" charset="0"/>
                  <a:cs typeface="Optima" charset="0"/>
                </a:rPr>
                <a:t>Optimization Constraints:</a:t>
              </a:r>
            </a:p>
            <a:p>
              <a:pPr marL="1143000" lvl="1" indent="-685800">
                <a:buFont typeface="Arial"/>
                <a:buChar char="•"/>
              </a:pPr>
              <a:r>
                <a:rPr lang="en-US" sz="2800" dirty="0">
                  <a:solidFill>
                    <a:schemeClr val="bg1"/>
                  </a:solidFill>
                  <a:latin typeface="Optima" charset="0"/>
                  <a:ea typeface="Optima" charset="0"/>
                  <a:cs typeface="Optima" charset="0"/>
                </a:rPr>
                <a:t>Maintain in-flight stability</a:t>
              </a:r>
            </a:p>
            <a:p>
              <a:pPr marL="1143000" lvl="1" indent="-685800">
                <a:buFont typeface="Arial"/>
                <a:buChar char="•"/>
              </a:pPr>
              <a:r>
                <a:rPr lang="en-US" sz="2800" dirty="0">
                  <a:solidFill>
                    <a:schemeClr val="bg1"/>
                  </a:solidFill>
                  <a:latin typeface="Optima" charset="0"/>
                  <a:ea typeface="Optima" charset="0"/>
                  <a:cs typeface="Optima" charset="0"/>
                </a:rPr>
                <a:t>Structural integrity factor of safety of </a:t>
              </a:r>
              <a:r>
                <a:rPr lang="en-US" sz="2800" dirty="0" smtClean="0">
                  <a:solidFill>
                    <a:schemeClr val="bg1"/>
                  </a:solidFill>
                  <a:latin typeface="Optima" charset="0"/>
                  <a:ea typeface="Optima" charset="0"/>
                  <a:cs typeface="Optima" charset="0"/>
                </a:rPr>
                <a:t>at least 3.0</a:t>
              </a:r>
              <a:endParaRPr lang="en-US" sz="2800" dirty="0">
                <a:solidFill>
                  <a:schemeClr val="bg1"/>
                </a:solidFill>
                <a:latin typeface="Optima" charset="0"/>
                <a:ea typeface="Optima" charset="0"/>
                <a:cs typeface="Optima" charset="0"/>
              </a:endParaRPr>
            </a:p>
            <a:p>
              <a:pPr marL="1143000" lvl="1" indent="-685800">
                <a:buFont typeface="Arial"/>
                <a:buChar char="•"/>
              </a:pPr>
              <a:r>
                <a:rPr lang="en-US" sz="2800" dirty="0">
                  <a:solidFill>
                    <a:schemeClr val="bg1"/>
                  </a:solidFill>
                  <a:latin typeface="Optima" charset="0"/>
                  <a:ea typeface="Optima" charset="0"/>
                  <a:cs typeface="Optima" charset="0"/>
                </a:rPr>
                <a:t>Manufacturing </a:t>
              </a:r>
              <a:r>
                <a:rPr lang="en-US" sz="2800" dirty="0" smtClean="0">
                  <a:solidFill>
                    <a:schemeClr val="bg1"/>
                  </a:solidFill>
                  <a:latin typeface="Optima" charset="0"/>
                  <a:ea typeface="Optima" charset="0"/>
                  <a:cs typeface="Optima" charset="0"/>
                </a:rPr>
                <a:t>limitations</a:t>
              </a:r>
              <a:endParaRPr lang="en-US" sz="2800" dirty="0">
                <a:solidFill>
                  <a:schemeClr val="bg1"/>
                </a:solidFill>
                <a:latin typeface="Optima" charset="0"/>
                <a:ea typeface="Optima" charset="0"/>
                <a:cs typeface="Optima" charset="0"/>
              </a:endParaRPr>
            </a:p>
          </p:txBody>
        </p:sp>
      </p:grpSp>
      <p:sp>
        <p:nvSpPr>
          <p:cNvPr id="121" name="TextBox 461">
            <a:extLst>
              <a:ext uri="{FF2B5EF4-FFF2-40B4-BE49-F238E27FC236}">
                <a16:creationId xmlns:a16="http://schemas.microsoft.com/office/drawing/2014/main" id="{52FC8150-621C-4142-B667-25734A9A9A60}"/>
              </a:ext>
            </a:extLst>
          </p:cNvPr>
          <p:cNvSpPr txBox="1"/>
          <p:nvPr/>
        </p:nvSpPr>
        <p:spPr>
          <a:xfrm>
            <a:off x="30100332" y="17502858"/>
            <a:ext cx="12116793" cy="1661993"/>
          </a:xfrm>
          <a:prstGeom prst="rect">
            <a:avLst/>
          </a:prstGeom>
          <a:noFill/>
        </p:spPr>
        <p:txBody>
          <a:bodyPr wrap="square" rtlCol="0">
            <a:spAutoFit/>
          </a:bodyPr>
          <a:lstStyle/>
          <a:p>
            <a:pPr marL="685800" indent="-685800">
              <a:buFont typeface="Arial" panose="020B0604020202020204" pitchFamily="34" charset="0"/>
              <a:buChar char="•"/>
            </a:pPr>
            <a:r>
              <a:rPr lang="en-US" sz="2800" dirty="0">
                <a:solidFill>
                  <a:schemeClr val="bg1"/>
                </a:solidFill>
                <a:latin typeface="Optima" charset="0"/>
                <a:ea typeface="Optima" charset="0"/>
                <a:cs typeface="Optima" charset="0"/>
              </a:rPr>
              <a:t>An </a:t>
            </a:r>
            <a:r>
              <a:rPr lang="en-US" sz="2800" b="1" dirty="0">
                <a:solidFill>
                  <a:schemeClr val="bg1"/>
                </a:solidFill>
                <a:latin typeface="Optima" charset="0"/>
                <a:ea typeface="Optima" charset="0"/>
                <a:cs typeface="Optima" charset="0"/>
              </a:rPr>
              <a:t>optimization</a:t>
            </a:r>
            <a:r>
              <a:rPr lang="en-US" sz="2800" dirty="0">
                <a:solidFill>
                  <a:schemeClr val="bg1"/>
                </a:solidFill>
                <a:latin typeface="Optima" charset="0"/>
                <a:ea typeface="Optima" charset="0"/>
                <a:cs typeface="Optima" charset="0"/>
              </a:rPr>
              <a:t> program was created to determine the nominal dimensions for each component that will result in the highest simulated </a:t>
            </a:r>
            <a:r>
              <a:rPr lang="en-US" sz="2800" dirty="0" smtClean="0">
                <a:solidFill>
                  <a:schemeClr val="bg1"/>
                </a:solidFill>
                <a:latin typeface="Optima" charset="0"/>
                <a:ea typeface="Optima" charset="0"/>
                <a:cs typeface="Optima" charset="0"/>
              </a:rPr>
              <a:t>altitude</a:t>
            </a:r>
            <a:endParaRPr lang="en-US" sz="2800" dirty="0">
              <a:solidFill>
                <a:schemeClr val="bg1"/>
              </a:solidFill>
              <a:latin typeface="Optima" charset="0"/>
              <a:ea typeface="Optima" charset="0"/>
              <a:cs typeface="Optima" charset="0"/>
            </a:endParaRPr>
          </a:p>
          <a:p>
            <a:endParaRPr lang="en-US" dirty="0"/>
          </a:p>
        </p:txBody>
      </p:sp>
      <p:pic>
        <p:nvPicPr>
          <p:cNvPr id="253" name="Picture 619" descr="A picture containing indoor, ground&#10;&#10;Description generated with high confidence">
            <a:extLst>
              <a:ext uri="{FF2B5EF4-FFF2-40B4-BE49-F238E27FC236}">
                <a16:creationId xmlns:a16="http://schemas.microsoft.com/office/drawing/2014/main" id="{35B16E84-B8F1-458F-9CEA-CE3659D366F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888017" y="28152339"/>
            <a:ext cx="4755556" cy="3657600"/>
          </a:xfrm>
          <a:prstGeom prst="rect">
            <a:avLst/>
          </a:prstGeom>
          <a:ln>
            <a:solidFill>
              <a:schemeClr val="bg1"/>
            </a:solidFill>
          </a:ln>
        </p:spPr>
      </p:pic>
      <p:pic>
        <p:nvPicPr>
          <p:cNvPr id="24" name="Picture 643" descr="A close up of a logo&#10;&#10;Description generated with high confidence">
            <a:extLst>
              <a:ext uri="{FF2B5EF4-FFF2-40B4-BE49-F238E27FC236}">
                <a16:creationId xmlns:a16="http://schemas.microsoft.com/office/drawing/2014/main" id="{32D532B1-1B76-42A2-8E18-E8F159644FB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377105" y="24623710"/>
            <a:ext cx="6633633" cy="3723126"/>
          </a:xfrm>
          <a:prstGeom prst="rect">
            <a:avLst/>
          </a:prstGeom>
          <a:ln>
            <a:solidFill>
              <a:schemeClr val="bg1"/>
            </a:solidFill>
          </a:ln>
        </p:spPr>
      </p:pic>
      <p:graphicFrame>
        <p:nvGraphicFramePr>
          <p:cNvPr id="29" name="Table 644">
            <a:extLst>
              <a:ext uri="{FF2B5EF4-FFF2-40B4-BE49-F238E27FC236}">
                <a16:creationId xmlns:a16="http://schemas.microsoft.com/office/drawing/2014/main" id="{329639DD-662B-4FB0-9CF2-0EFBB5FAD361}"/>
              </a:ext>
            </a:extLst>
          </p:cNvPr>
          <p:cNvGraphicFramePr>
            <a:graphicFrameLocks noGrp="1"/>
          </p:cNvGraphicFramePr>
          <p:nvPr>
            <p:extLst/>
          </p:nvPr>
        </p:nvGraphicFramePr>
        <p:xfrm>
          <a:off x="30301322" y="8640395"/>
          <a:ext cx="5054478" cy="2519122"/>
        </p:xfrm>
        <a:graphic>
          <a:graphicData uri="http://schemas.openxmlformats.org/drawingml/2006/table">
            <a:tbl>
              <a:tblPr firstRow="1" bandRow="1">
                <a:tableStyleId>{0505E3EF-67EA-436B-97B2-0124C06EBD24}</a:tableStyleId>
              </a:tblPr>
              <a:tblGrid>
                <a:gridCol w="1130529">
                  <a:extLst>
                    <a:ext uri="{9D8B030D-6E8A-4147-A177-3AD203B41FA5}">
                      <a16:colId xmlns:a16="http://schemas.microsoft.com/office/drawing/2014/main" val="3239089673"/>
                    </a:ext>
                  </a:extLst>
                </a:gridCol>
                <a:gridCol w="1157299">
                  <a:extLst>
                    <a:ext uri="{9D8B030D-6E8A-4147-A177-3AD203B41FA5}">
                      <a16:colId xmlns:a16="http://schemas.microsoft.com/office/drawing/2014/main" val="4099088911"/>
                    </a:ext>
                  </a:extLst>
                </a:gridCol>
                <a:gridCol w="1586109">
                  <a:extLst>
                    <a:ext uri="{9D8B030D-6E8A-4147-A177-3AD203B41FA5}">
                      <a16:colId xmlns:a16="http://schemas.microsoft.com/office/drawing/2014/main" val="1811431230"/>
                    </a:ext>
                  </a:extLst>
                </a:gridCol>
                <a:gridCol w="1180541">
                  <a:extLst>
                    <a:ext uri="{9D8B030D-6E8A-4147-A177-3AD203B41FA5}">
                      <a16:colId xmlns:a16="http://schemas.microsoft.com/office/drawing/2014/main" val="769658348"/>
                    </a:ext>
                  </a:extLst>
                </a:gridCol>
              </a:tblGrid>
              <a:tr h="802361">
                <a:tc>
                  <a:txBody>
                    <a:bodyPr/>
                    <a:lstStyle/>
                    <a:p>
                      <a:endParaRPr lang="en-US" sz="1600"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1800" dirty="0" smtClean="0">
                          <a:latin typeface="Optima" charset="0"/>
                          <a:ea typeface="Optima" charset="0"/>
                          <a:cs typeface="Optima" charset="0"/>
                        </a:rPr>
                        <a:t>Flight</a:t>
                      </a:r>
                      <a:r>
                        <a:rPr lang="en-US" sz="1800" baseline="0" dirty="0" smtClean="0">
                          <a:latin typeface="Optima" charset="0"/>
                          <a:ea typeface="Optima" charset="0"/>
                          <a:cs typeface="Optima" charset="0"/>
                        </a:rPr>
                        <a:t> Data</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smtClean="0">
                          <a:latin typeface="Optima" charset="0"/>
                          <a:ea typeface="Optima" charset="0"/>
                          <a:cs typeface="Optima" charset="0"/>
                        </a:rPr>
                        <a:t>OpenRocket Model</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smtClean="0">
                          <a:latin typeface="Optima" charset="0"/>
                          <a:ea typeface="Optima" charset="0"/>
                          <a:cs typeface="Optima" charset="0"/>
                        </a:rPr>
                        <a:t>MATLAB</a:t>
                      </a:r>
                      <a:r>
                        <a:rPr lang="en-US" sz="1800" baseline="0" dirty="0" smtClean="0">
                          <a:latin typeface="Optima" charset="0"/>
                          <a:ea typeface="Optima" charset="0"/>
                          <a:cs typeface="Optima" charset="0"/>
                        </a:rPr>
                        <a:t> Model</a:t>
                      </a:r>
                      <a:endParaRPr lang="en-US" sz="18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7245674"/>
                  </a:ext>
                </a:extLst>
              </a:tr>
              <a:tr h="802361">
                <a:tc>
                  <a:txBody>
                    <a:bodyPr/>
                    <a:lstStyle/>
                    <a:p>
                      <a:r>
                        <a:rPr lang="en-US" sz="1800" b="1" dirty="0">
                          <a:latin typeface="Optima" charset="0"/>
                          <a:ea typeface="Optima" charset="0"/>
                          <a:cs typeface="Optima" charset="0"/>
                        </a:rPr>
                        <a:t>Sustainer Apogee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smtClean="0">
                          <a:latin typeface="Optima" charset="0"/>
                          <a:ea typeface="Optima" charset="0"/>
                          <a:cs typeface="Optima" charset="0"/>
                        </a:rPr>
                        <a:t>1071.1 m</a:t>
                      </a:r>
                      <a:endParaRPr lang="en-US" sz="18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smtClean="0">
                          <a:latin typeface="Optima" charset="0"/>
                          <a:ea typeface="Optima" charset="0"/>
                          <a:cs typeface="Optima" charset="0"/>
                        </a:rPr>
                        <a:t>1020.6 m</a:t>
                      </a:r>
                      <a:endParaRPr lang="en-US" sz="18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smtClean="0">
                          <a:latin typeface="Optima" charset="0"/>
                          <a:ea typeface="Optima" charset="0"/>
                          <a:cs typeface="Optima" charset="0"/>
                        </a:rPr>
                        <a:t>1154.1 m</a:t>
                      </a:r>
                      <a:endParaRPr lang="en-US" sz="18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4897970"/>
                  </a:ext>
                </a:extLst>
              </a:tr>
              <a:tr h="802361">
                <a:tc>
                  <a:txBody>
                    <a:bodyPr/>
                    <a:lstStyle/>
                    <a:p>
                      <a:r>
                        <a:rPr lang="en-US" sz="1800" b="1" dirty="0">
                          <a:latin typeface="Optima" charset="0"/>
                          <a:ea typeface="Optima" charset="0"/>
                          <a:cs typeface="Optima" charset="0"/>
                        </a:rPr>
                        <a:t>Booster Apogee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smtClean="0">
                          <a:latin typeface="Optima" charset="0"/>
                          <a:ea typeface="Optima" charset="0"/>
                          <a:cs typeface="Optima" charset="0"/>
                        </a:rPr>
                        <a:t>290.0</a:t>
                      </a:r>
                      <a:r>
                        <a:rPr lang="en-US" sz="1800" baseline="0" dirty="0" smtClean="0">
                          <a:latin typeface="Optima" charset="0"/>
                          <a:ea typeface="Optima" charset="0"/>
                          <a:cs typeface="Optima" charset="0"/>
                        </a:rPr>
                        <a:t> m</a:t>
                      </a:r>
                      <a:endParaRPr lang="en-US" sz="18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smtClean="0">
                          <a:latin typeface="Optima" charset="0"/>
                          <a:ea typeface="Optima" charset="0"/>
                          <a:cs typeface="Optima" charset="0"/>
                        </a:rPr>
                        <a:t>238.6 m</a:t>
                      </a:r>
                      <a:endParaRPr lang="en-US" sz="18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smtClean="0">
                          <a:latin typeface="Optima" charset="0"/>
                          <a:ea typeface="Optima" charset="0"/>
                          <a:cs typeface="Optima" charset="0"/>
                        </a:rPr>
                        <a:t>276.3 m</a:t>
                      </a:r>
                      <a:endParaRPr lang="en-US" sz="18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4248643"/>
                  </a:ext>
                </a:extLst>
              </a:tr>
            </a:tbl>
          </a:graphicData>
        </a:graphic>
      </p:graphicFrame>
      <p:sp>
        <p:nvSpPr>
          <p:cNvPr id="224" name="TextBox 645">
            <a:extLst>
              <a:ext uri="{FF2B5EF4-FFF2-40B4-BE49-F238E27FC236}">
                <a16:creationId xmlns:a16="http://schemas.microsoft.com/office/drawing/2014/main" id="{65D0DACD-7DDF-42EC-882F-AB0BB5E0965D}"/>
              </a:ext>
            </a:extLst>
          </p:cNvPr>
          <p:cNvSpPr txBox="1"/>
          <p:nvPr/>
        </p:nvSpPr>
        <p:spPr>
          <a:xfrm>
            <a:off x="37369652" y="24493097"/>
            <a:ext cx="4938187" cy="2677656"/>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bg1"/>
                </a:solidFill>
                <a:latin typeface="Optima" panose="02000503060000020004"/>
              </a:rPr>
              <a:t>Stress analyses </a:t>
            </a:r>
            <a:r>
              <a:rPr lang="en-US" sz="2800" dirty="0" smtClean="0">
                <a:solidFill>
                  <a:schemeClr val="bg1"/>
                </a:solidFill>
                <a:latin typeface="Optima" panose="02000503060000020004"/>
              </a:rPr>
              <a:t>are </a:t>
            </a:r>
            <a:r>
              <a:rPr lang="en-US" sz="2800" dirty="0">
                <a:solidFill>
                  <a:schemeClr val="bg1"/>
                </a:solidFill>
                <a:latin typeface="Optima" panose="02000503060000020004"/>
              </a:rPr>
              <a:t>performed on the optimized components that are prone to failure, such as the engine centering ring </a:t>
            </a:r>
            <a:r>
              <a:rPr lang="en-US" sz="2800" dirty="0" smtClean="0">
                <a:solidFill>
                  <a:schemeClr val="bg1"/>
                </a:solidFill>
                <a:latin typeface="Optima" panose="02000503060000020004"/>
              </a:rPr>
              <a:t>(left)</a:t>
            </a:r>
            <a:endParaRPr lang="en-US" sz="2800" dirty="0">
              <a:solidFill>
                <a:schemeClr val="bg1"/>
              </a:solidFill>
              <a:latin typeface="Optima" panose="02000503060000020004"/>
            </a:endParaRPr>
          </a:p>
          <a:p>
            <a:endParaRPr lang="en-US" sz="2800" dirty="0">
              <a:solidFill>
                <a:schemeClr val="bg1"/>
              </a:solidFill>
              <a:latin typeface="Optima" panose="02000503060000020004"/>
            </a:endParaRPr>
          </a:p>
        </p:txBody>
      </p:sp>
      <p:sp>
        <p:nvSpPr>
          <p:cNvPr id="225" name="TextBox 646">
            <a:extLst>
              <a:ext uri="{FF2B5EF4-FFF2-40B4-BE49-F238E27FC236}">
                <a16:creationId xmlns:a16="http://schemas.microsoft.com/office/drawing/2014/main" id="{DA23C908-495F-4813-B3A9-F31D244D87D3}"/>
              </a:ext>
            </a:extLst>
          </p:cNvPr>
          <p:cNvSpPr txBox="1"/>
          <p:nvPr/>
        </p:nvSpPr>
        <p:spPr>
          <a:xfrm>
            <a:off x="37369652" y="26961841"/>
            <a:ext cx="454297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solidFill>
                  <a:schemeClr val="bg1"/>
                </a:solidFill>
                <a:latin typeface="Optima" panose="02000503060000020004"/>
              </a:rPr>
              <a:t>Optimization must be reconfigured if resulting FOS is less than 3.0</a:t>
            </a:r>
            <a:endParaRPr lang="en-US" sz="2800" dirty="0"/>
          </a:p>
        </p:txBody>
      </p:sp>
      <p:pic>
        <p:nvPicPr>
          <p:cNvPr id="648" name="Picture 1295"/>
          <p:cNvPicPr>
            <a:picLocks noChangeAspect="1"/>
          </p:cNvPicPr>
          <p:nvPr/>
        </p:nvPicPr>
        <p:blipFill rotWithShape="1">
          <a:blip r:embed="rId24">
            <a:extLst>
              <a:ext uri="{28A0092B-C50C-407E-A947-70E740481C1C}">
                <a14:useLocalDpi xmlns:a14="http://schemas.microsoft.com/office/drawing/2010/main" val="0"/>
              </a:ext>
            </a:extLst>
          </a:blip>
          <a:srcRect l="4425" t="758" r="7468" b="1283"/>
          <a:stretch/>
        </p:blipFill>
        <p:spPr>
          <a:xfrm>
            <a:off x="30314551" y="11269984"/>
            <a:ext cx="5344543" cy="4456612"/>
          </a:xfrm>
          <a:prstGeom prst="rect">
            <a:avLst/>
          </a:prstGeom>
          <a:ln>
            <a:solidFill>
              <a:schemeClr val="bg1"/>
            </a:solidFill>
          </a:ln>
        </p:spPr>
      </p:pic>
      <p:sp>
        <p:nvSpPr>
          <p:cNvPr id="651" name="TextBox 1298"/>
          <p:cNvSpPr txBox="1"/>
          <p:nvPr/>
        </p:nvSpPr>
        <p:spPr>
          <a:xfrm>
            <a:off x="15855254" y="25858991"/>
            <a:ext cx="11065762" cy="2523768"/>
          </a:xfrm>
          <a:prstGeom prst="rect">
            <a:avLst/>
          </a:prstGeom>
          <a:noFill/>
        </p:spPr>
        <p:txBody>
          <a:bodyPr wrap="square" rtlCol="0">
            <a:spAutoFit/>
          </a:bodyPr>
          <a:lstStyle/>
          <a:p>
            <a:pPr marL="457200" indent="-457200">
              <a:buFont typeface="Arial" charset="0"/>
              <a:buChar char="•"/>
            </a:pPr>
            <a:r>
              <a:rPr lang="en-US" sz="2800" dirty="0" smtClean="0">
                <a:solidFill>
                  <a:schemeClr val="bg1"/>
                </a:solidFill>
                <a:latin typeface="Optima" charset="0"/>
                <a:ea typeface="Optima" charset="0"/>
                <a:cs typeface="Optima" charset="0"/>
              </a:rPr>
              <a:t>A laser cut </a:t>
            </a:r>
            <a:r>
              <a:rPr lang="en-US" sz="2800" dirty="0">
                <a:solidFill>
                  <a:schemeClr val="bg1"/>
                </a:solidFill>
                <a:latin typeface="Optima" charset="0"/>
                <a:ea typeface="Optima" charset="0"/>
                <a:cs typeface="Optima" charset="0"/>
              </a:rPr>
              <a:t>fin alignment tool was designed </a:t>
            </a:r>
            <a:r>
              <a:rPr lang="en-US" sz="2800" dirty="0" smtClean="0">
                <a:solidFill>
                  <a:schemeClr val="bg1"/>
                </a:solidFill>
                <a:latin typeface="Optima" charset="0"/>
                <a:ea typeface="Optima" charset="0"/>
                <a:cs typeface="Optima" charset="0"/>
              </a:rPr>
              <a:t>to keep fins in place during the epoxy curing process</a:t>
            </a:r>
          </a:p>
          <a:p>
            <a:pPr marL="457200" indent="-457200">
              <a:buFont typeface="Arial" charset="0"/>
              <a:buChar char="•"/>
            </a:pPr>
            <a:r>
              <a:rPr lang="en-US" sz="2800" dirty="0">
                <a:solidFill>
                  <a:schemeClr val="bg1"/>
                </a:solidFill>
                <a:latin typeface="Optima" charset="0"/>
              </a:rPr>
              <a:t>Many components are assembled from scratch such as the nosecone, fins, ignition leads, ejection charges, and </a:t>
            </a:r>
            <a:r>
              <a:rPr lang="en-US" sz="2800" dirty="0" smtClean="0">
                <a:solidFill>
                  <a:schemeClr val="bg1"/>
                </a:solidFill>
                <a:latin typeface="Optima" charset="0"/>
              </a:rPr>
              <a:t>launch </a:t>
            </a:r>
            <a:r>
              <a:rPr lang="en-US" sz="2800" dirty="0">
                <a:solidFill>
                  <a:schemeClr val="bg1"/>
                </a:solidFill>
                <a:latin typeface="Optima" charset="0"/>
              </a:rPr>
              <a:t>pad </a:t>
            </a:r>
            <a:endParaRPr lang="en-US" sz="2800" dirty="0"/>
          </a:p>
          <a:p>
            <a:pPr marL="457200" indent="-457200">
              <a:buFont typeface="Arial" charset="0"/>
              <a:buChar char="•"/>
            </a:pPr>
            <a:endParaRPr lang="en-US" sz="2800" dirty="0" smtClean="0">
              <a:solidFill>
                <a:schemeClr val="bg1"/>
              </a:solidFill>
              <a:latin typeface="Optima" charset="0"/>
              <a:ea typeface="Optima" charset="0"/>
              <a:cs typeface="Optima" charset="0"/>
            </a:endParaRPr>
          </a:p>
          <a:p>
            <a:endParaRPr lang="en-US" dirty="0"/>
          </a:p>
        </p:txBody>
      </p:sp>
      <p:graphicFrame>
        <p:nvGraphicFramePr>
          <p:cNvPr id="1300" name="Table 644">
            <a:extLst>
              <a:ext uri="{FF2B5EF4-FFF2-40B4-BE49-F238E27FC236}">
                <a16:creationId xmlns:a16="http://schemas.microsoft.com/office/drawing/2014/main" id="{329639DD-662B-4FB0-9CF2-0EFBB5FAD361}"/>
              </a:ext>
            </a:extLst>
          </p:cNvPr>
          <p:cNvGraphicFramePr>
            <a:graphicFrameLocks noGrp="1"/>
          </p:cNvGraphicFramePr>
          <p:nvPr>
            <p:extLst/>
          </p:nvPr>
        </p:nvGraphicFramePr>
        <p:xfrm>
          <a:off x="1116448" y="23821735"/>
          <a:ext cx="11575186" cy="2878062"/>
        </p:xfrm>
        <a:graphic>
          <a:graphicData uri="http://schemas.openxmlformats.org/drawingml/2006/table">
            <a:tbl>
              <a:tblPr firstRow="1" bandRow="1">
                <a:tableStyleId>{0505E3EF-67EA-436B-97B2-0124C06EBD24}</a:tableStyleId>
              </a:tblPr>
              <a:tblGrid>
                <a:gridCol w="3026228">
                  <a:extLst>
                    <a:ext uri="{9D8B030D-6E8A-4147-A177-3AD203B41FA5}">
                      <a16:colId xmlns:a16="http://schemas.microsoft.com/office/drawing/2014/main" val="3239089673"/>
                    </a:ext>
                  </a:extLst>
                </a:gridCol>
                <a:gridCol w="2155371">
                  <a:extLst>
                    <a:ext uri="{9D8B030D-6E8A-4147-A177-3AD203B41FA5}">
                      <a16:colId xmlns:a16="http://schemas.microsoft.com/office/drawing/2014/main" val="1811431230"/>
                    </a:ext>
                  </a:extLst>
                </a:gridCol>
                <a:gridCol w="2133600">
                  <a:extLst>
                    <a:ext uri="{9D8B030D-6E8A-4147-A177-3AD203B41FA5}">
                      <a16:colId xmlns:a16="http://schemas.microsoft.com/office/drawing/2014/main" val="769658348"/>
                    </a:ext>
                  </a:extLst>
                </a:gridCol>
                <a:gridCol w="2198914">
                  <a:extLst>
                    <a:ext uri="{9D8B030D-6E8A-4147-A177-3AD203B41FA5}">
                      <a16:colId xmlns:a16="http://schemas.microsoft.com/office/drawing/2014/main" val="20003"/>
                    </a:ext>
                  </a:extLst>
                </a:gridCol>
                <a:gridCol w="2061073">
                  <a:extLst>
                    <a:ext uri="{9D8B030D-6E8A-4147-A177-3AD203B41FA5}">
                      <a16:colId xmlns:a16="http://schemas.microsoft.com/office/drawing/2014/main" val="20004"/>
                    </a:ext>
                  </a:extLst>
                </a:gridCol>
              </a:tblGrid>
              <a:tr h="892510">
                <a:tc>
                  <a:txBody>
                    <a:bodyPr/>
                    <a:lstStyle/>
                    <a:p>
                      <a:endParaRPr lang="en-US" sz="2000" dirty="0">
                        <a:latin typeface="Optima" charset="0"/>
                        <a:ea typeface="Optima" charset="0"/>
                        <a:cs typeface="Optima"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dirty="0" smtClean="0">
                          <a:latin typeface="Optima" charset="0"/>
                          <a:ea typeface="Optima" charset="0"/>
                          <a:cs typeface="Optima" charset="0"/>
                        </a:rPr>
                        <a:t>Reported Max Thrust</a:t>
                      </a:r>
                      <a:endParaRPr lang="en-US" sz="20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smtClean="0">
                          <a:latin typeface="Optima" charset="0"/>
                          <a:ea typeface="Optima" charset="0"/>
                          <a:cs typeface="Optima" charset="0"/>
                        </a:rPr>
                        <a:t>Measured Max Thrust</a:t>
                      </a:r>
                      <a:endParaRPr lang="en-US" sz="2000" b="0"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b="1" dirty="0" smtClean="0">
                          <a:solidFill>
                            <a:schemeClr val="bg1"/>
                          </a:solidFill>
                          <a:latin typeface="Optima" charset="0"/>
                          <a:ea typeface="Optima" charset="0"/>
                          <a:cs typeface="Optima" charset="0"/>
                        </a:rPr>
                        <a:t>Reported Total Impulse</a:t>
                      </a:r>
                      <a:endParaRPr lang="en-US" sz="2000" b="1"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b="1" dirty="0" smtClean="0">
                          <a:solidFill>
                            <a:schemeClr val="bg1"/>
                          </a:solidFill>
                          <a:latin typeface="Optima" charset="0"/>
                          <a:ea typeface="Optima" charset="0"/>
                          <a:cs typeface="Optima" charset="0"/>
                        </a:rPr>
                        <a:t>Measured Total Impulse</a:t>
                      </a:r>
                      <a:endParaRPr lang="en-US" sz="2000" b="1" dirty="0">
                        <a:solidFill>
                          <a:schemeClr val="bg1"/>
                        </a:solidFill>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7245674"/>
                  </a:ext>
                </a:extLst>
              </a:tr>
              <a:tr h="992776">
                <a:tc>
                  <a:txBody>
                    <a:bodyPr/>
                    <a:lstStyle/>
                    <a:p>
                      <a:r>
                        <a:rPr lang="en-US" sz="2000" b="1" dirty="0" smtClean="0">
                          <a:latin typeface="Optima" charset="0"/>
                          <a:ea typeface="Optima" charset="0"/>
                          <a:cs typeface="Optima" charset="0"/>
                        </a:rPr>
                        <a:t>Booster Engine:</a:t>
                      </a:r>
                    </a:p>
                    <a:p>
                      <a:r>
                        <a:rPr lang="en-US" sz="2000" b="1" dirty="0" smtClean="0">
                          <a:latin typeface="Optima" charset="0"/>
                          <a:ea typeface="Optima" charset="0"/>
                          <a:cs typeface="Optima" charset="0"/>
                        </a:rPr>
                        <a:t>Cesaroni H399</a:t>
                      </a:r>
                      <a:endParaRPr lang="en-US" sz="2000" b="1"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smtClean="0">
                          <a:latin typeface="Optima" charset="0"/>
                          <a:ea typeface="Optima" charset="0"/>
                          <a:cs typeface="Optima" charset="0"/>
                        </a:rPr>
                        <a:t>545.8 N</a:t>
                      </a:r>
                      <a:endParaRPr lang="en-US" sz="20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smtClean="0">
                          <a:latin typeface="Optima" charset="0"/>
                          <a:ea typeface="Optima" charset="0"/>
                          <a:cs typeface="Optima" charset="0"/>
                        </a:rPr>
                        <a:t>549.6 N</a:t>
                      </a:r>
                      <a:endParaRPr lang="en-US" sz="20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smtClean="0">
                          <a:latin typeface="Optima" charset="0"/>
                          <a:ea typeface="Optima" charset="0"/>
                          <a:cs typeface="Optima" charset="0"/>
                        </a:rPr>
                        <a:t>282.2 N-s</a:t>
                      </a:r>
                      <a:endParaRPr lang="en-US" sz="20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smtClean="0">
                          <a:latin typeface="Optima" charset="0"/>
                          <a:ea typeface="Optima" charset="0"/>
                          <a:cs typeface="Optima" charset="0"/>
                        </a:rPr>
                        <a:t>277.1</a:t>
                      </a:r>
                      <a:r>
                        <a:rPr lang="en-US" sz="2000" baseline="0" dirty="0" smtClean="0">
                          <a:latin typeface="Optima" charset="0"/>
                          <a:ea typeface="Optima" charset="0"/>
                          <a:cs typeface="Optima" charset="0"/>
                        </a:rPr>
                        <a:t> N-s</a:t>
                      </a:r>
                      <a:endParaRPr lang="en-US" sz="20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4897970"/>
                  </a:ext>
                </a:extLst>
              </a:tr>
              <a:tr h="992776">
                <a:tc>
                  <a:txBody>
                    <a:bodyPr/>
                    <a:lstStyle/>
                    <a:p>
                      <a:r>
                        <a:rPr lang="en-US" sz="2000" b="1" dirty="0" smtClean="0">
                          <a:latin typeface="Optima" charset="0"/>
                          <a:ea typeface="Optima" charset="0"/>
                          <a:cs typeface="Optima" charset="0"/>
                        </a:rPr>
                        <a:t>Sustainer Engine:</a:t>
                      </a:r>
                    </a:p>
                    <a:p>
                      <a:r>
                        <a:rPr lang="en-US" sz="2000" b="1" dirty="0" smtClean="0">
                          <a:latin typeface="Optima" charset="0"/>
                          <a:ea typeface="Optima" charset="0"/>
                          <a:cs typeface="Optima" charset="0"/>
                        </a:rPr>
                        <a:t>Cesaroni I204</a:t>
                      </a:r>
                      <a:endParaRPr lang="en-US" sz="2000" b="1"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smtClean="0">
                          <a:latin typeface="Optima" charset="0"/>
                          <a:ea typeface="Optima" charset="0"/>
                          <a:cs typeface="Optima" charset="0"/>
                        </a:rPr>
                        <a:t>356.8 N</a:t>
                      </a:r>
                      <a:endParaRPr lang="en-US" sz="20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smtClean="0">
                          <a:latin typeface="Optima" charset="0"/>
                          <a:ea typeface="Optima" charset="0"/>
                          <a:cs typeface="Optima" charset="0"/>
                        </a:rPr>
                        <a:t>329.7 N</a:t>
                      </a:r>
                      <a:endParaRPr lang="en-US" sz="20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smtClean="0">
                          <a:latin typeface="Optima" charset="0"/>
                          <a:ea typeface="Optima" charset="0"/>
                          <a:cs typeface="Optima" charset="0"/>
                        </a:rPr>
                        <a:t>347.7 N-s</a:t>
                      </a:r>
                      <a:endParaRPr lang="en-US" sz="20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2000" dirty="0" smtClean="0">
                          <a:latin typeface="Optima" charset="0"/>
                          <a:ea typeface="Optima" charset="0"/>
                          <a:cs typeface="Optima" charset="0"/>
                        </a:rPr>
                        <a:t>322.7 N-s</a:t>
                      </a:r>
                      <a:endParaRPr lang="en-US" sz="2000" dirty="0">
                        <a:latin typeface="Optima" charset="0"/>
                        <a:ea typeface="Optima" charset="0"/>
                        <a:cs typeface="Optima"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4248643"/>
                  </a:ext>
                </a:extLst>
              </a:tr>
            </a:tbl>
          </a:graphicData>
        </a:graphic>
      </p:graphicFrame>
      <p:sp>
        <p:nvSpPr>
          <p:cNvPr id="1301" name="TextBox 1300"/>
          <p:cNvSpPr txBox="1"/>
          <p:nvPr/>
        </p:nvSpPr>
        <p:spPr>
          <a:xfrm>
            <a:off x="7776641" y="27461244"/>
            <a:ext cx="5231164" cy="3970318"/>
          </a:xfrm>
          <a:prstGeom prst="rect">
            <a:avLst/>
          </a:prstGeom>
          <a:noFill/>
        </p:spPr>
        <p:txBody>
          <a:bodyPr wrap="square" rtlCol="0">
            <a:spAutoFit/>
          </a:bodyPr>
          <a:lstStyle/>
          <a:p>
            <a:pPr marL="285750" indent="-285750">
              <a:buFont typeface="Arial" charset="0"/>
              <a:buChar char="•"/>
            </a:pPr>
            <a:r>
              <a:rPr lang="en-US" sz="2800" dirty="0" smtClean="0">
                <a:solidFill>
                  <a:schemeClr val="bg1"/>
                </a:solidFill>
                <a:latin typeface="Optima" charset="0"/>
                <a:ea typeface="Optima" charset="0"/>
                <a:cs typeface="Optima" charset="0"/>
              </a:rPr>
              <a:t>Data acquisition was performed using the custom test rig, a 150 lb load cell, and NI SignalExpress software</a:t>
            </a:r>
          </a:p>
          <a:p>
            <a:pPr marL="285750" indent="-285750">
              <a:buFont typeface="Arial" charset="0"/>
              <a:buChar char="•"/>
            </a:pPr>
            <a:endParaRPr lang="en-US" sz="2800" dirty="0" smtClean="0">
              <a:solidFill>
                <a:schemeClr val="bg1"/>
              </a:solidFill>
              <a:latin typeface="Optima" charset="0"/>
              <a:ea typeface="Optima" charset="0"/>
              <a:cs typeface="Optima" charset="0"/>
            </a:endParaRPr>
          </a:p>
          <a:p>
            <a:pPr marL="285750" indent="-285750">
              <a:buFont typeface="Arial" charset="0"/>
              <a:buChar char="•"/>
            </a:pPr>
            <a:r>
              <a:rPr lang="en-US" sz="2800" dirty="0" smtClean="0">
                <a:solidFill>
                  <a:schemeClr val="bg1"/>
                </a:solidFill>
                <a:latin typeface="Optima" charset="0"/>
                <a:ea typeface="Optima" charset="0"/>
                <a:cs typeface="Optima" charset="0"/>
              </a:rPr>
              <a:t>Results were verified by comparing to official data reported by the engine manufacturer</a:t>
            </a:r>
            <a:endParaRPr lang="en-US" sz="2800" dirty="0">
              <a:solidFill>
                <a:schemeClr val="bg1"/>
              </a:solidFill>
              <a:latin typeface="Optima" charset="0"/>
              <a:ea typeface="Optima" charset="0"/>
              <a:cs typeface="Optima" charset="0"/>
            </a:endParaRPr>
          </a:p>
        </p:txBody>
      </p:sp>
    </p:spTree>
    <p:extLst>
      <p:ext uri="{BB962C8B-B14F-4D97-AF65-F5344CB8AC3E}">
        <p14:creationId xmlns:p14="http://schemas.microsoft.com/office/powerpoint/2010/main" val="213513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2602837B-F618-6E4C-8ECE-7572D4565C8E}"/>
              </a:ext>
            </a:extLst>
          </p:cNvPr>
          <p:cNvSpPr txBox="1"/>
          <p:nvPr/>
        </p:nvSpPr>
        <p:spPr>
          <a:xfrm>
            <a:off x="3165900" y="18285356"/>
            <a:ext cx="13558329"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latin typeface="Times New Roman" panose="02020603050405020304" pitchFamily="18" charset="0"/>
                <a:cs typeface="Times New Roman" panose="02020603050405020304" pitchFamily="18" charset="0"/>
              </a:rPr>
              <a:t>Manufacturing</a:t>
            </a:r>
          </a:p>
          <a:p>
            <a:pPr marL="914400" lvl="1" indent="-457200" fontAlgn="base">
              <a:buFont typeface="Arial" panose="020B0604020202020204" pitchFamily="34" charset="0"/>
              <a:buChar char="•"/>
            </a:pPr>
            <a:r>
              <a:rPr lang="en-US" sz="2800" dirty="0">
                <a:solidFill>
                  <a:schemeClr val="bg1"/>
                </a:solidFill>
              </a:rPr>
              <a:t>The combustion chamber and Injector plate were manufactured with the assistance of TURBOCAM International</a:t>
            </a:r>
          </a:p>
          <a:p>
            <a:pPr marL="1828800" lvl="3" indent="-457200" fontAlgn="base">
              <a:buFont typeface="Arial" panose="020B0604020202020204" pitchFamily="34" charset="0"/>
              <a:buChar char="•"/>
            </a:pPr>
            <a:r>
              <a:rPr lang="en-US" sz="2800" dirty="0">
                <a:solidFill>
                  <a:schemeClr val="bg1"/>
                </a:solidFill>
              </a:rPr>
              <a:t>Both components made of Aluminum 6061 for ease of manufacturing and Tripoli Experimental Rocket Recommendations</a:t>
            </a:r>
          </a:p>
          <a:p>
            <a:pPr marL="1828800" lvl="3" indent="-457200" fontAlgn="base">
              <a:buFont typeface="Arial" panose="020B0604020202020204" pitchFamily="34" charset="0"/>
              <a:buChar char="•"/>
            </a:pPr>
            <a:r>
              <a:rPr lang="en-US" sz="2800" dirty="0">
                <a:solidFill>
                  <a:schemeClr val="bg1"/>
                </a:solidFill>
              </a:rPr>
              <a:t>Injector plate designed so the plate can be reused, but hole inserts can be redesigned and replaced</a:t>
            </a:r>
          </a:p>
          <a:p>
            <a:pPr marL="914400" lvl="1" indent="-457200" fontAlgn="base">
              <a:buFont typeface="Arial" panose="020B0604020202020204" pitchFamily="34" charset="0"/>
              <a:buChar char="•"/>
            </a:pPr>
            <a:r>
              <a:rPr lang="en-US" sz="2800" dirty="0">
                <a:solidFill>
                  <a:schemeClr val="bg1"/>
                </a:solidFill>
              </a:rPr>
              <a:t>The nozzle was manufactured here at UNH by Scott Campbell</a:t>
            </a:r>
          </a:p>
          <a:p>
            <a:pPr marL="457200" indent="-457200" fontAlgn="base">
              <a:buFont typeface="Arial" panose="020B0604020202020204" pitchFamily="34" charset="0"/>
              <a:buChar char="•"/>
            </a:pPr>
            <a:endParaRPr lang="en-US" sz="2800" dirty="0">
              <a:solidFill>
                <a:schemeClr val="bg1"/>
              </a:solidFill>
            </a:endParaRPr>
          </a:p>
          <a:p>
            <a:pPr fontAlgn="base"/>
            <a:endParaRPr lang="en-US" sz="28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793" y="22317391"/>
            <a:ext cx="4540053" cy="340504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2735" y="22295676"/>
            <a:ext cx="4684149" cy="3513112"/>
          </a:xfrm>
          <a:prstGeom prst="rect">
            <a:avLst/>
          </a:prstGeom>
        </p:spPr>
      </p:pic>
    </p:spTree>
    <p:extLst>
      <p:ext uri="{BB962C8B-B14F-4D97-AF65-F5344CB8AC3E}">
        <p14:creationId xmlns:p14="http://schemas.microsoft.com/office/powerpoint/2010/main" val="2663994144"/>
      </p:ext>
    </p:extLst>
  </p:cSld>
  <p:clrMapOvr>
    <a:masterClrMapping/>
  </p:clrMapOvr>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7879</TotalTime>
  <Words>2220</Words>
  <Application>Microsoft Office PowerPoint</Application>
  <PresentationFormat>Custom</PresentationFormat>
  <Paragraphs>310</Paragraphs>
  <Slides>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Arial</vt:lpstr>
      <vt:lpstr>Calibri</vt:lpstr>
      <vt:lpstr>Century Gothic</vt:lpstr>
      <vt:lpstr>Kohinoor Devanagari Book</vt:lpstr>
      <vt:lpstr>Optima</vt:lpstr>
      <vt:lpstr>Times New Roman</vt:lpstr>
      <vt:lpstr>Wingdings 3</vt:lpstr>
      <vt:lpstr>Slice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 Stroshine</dc:creator>
  <cp:lastModifiedBy>Nitschelm, Charlie J</cp:lastModifiedBy>
  <cp:revision>213</cp:revision>
  <dcterms:modified xsi:type="dcterms:W3CDTF">2019-04-19T02:20:39Z</dcterms:modified>
</cp:coreProperties>
</file>